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266" r:id="rId5"/>
    <p:sldId id="260" r:id="rId6"/>
    <p:sldId id="265" r:id="rId7"/>
    <p:sldId id="267" r:id="rId8"/>
    <p:sldId id="261" r:id="rId9"/>
    <p:sldId id="269" r:id="rId10"/>
    <p:sldId id="282" r:id="rId11"/>
    <p:sldId id="270" r:id="rId12"/>
    <p:sldId id="275" r:id="rId13"/>
    <p:sldId id="271" r:id="rId14"/>
    <p:sldId id="272" r:id="rId15"/>
    <p:sldId id="273" r:id="rId16"/>
    <p:sldId id="276" r:id="rId17"/>
    <p:sldId id="274" r:id="rId18"/>
    <p:sldId id="277" r:id="rId19"/>
    <p:sldId id="278" r:id="rId20"/>
    <p:sldId id="279" r:id="rId21"/>
    <p:sldId id="280" r:id="rId22"/>
    <p:sldId id="281" r:id="rId23"/>
    <p:sldId id="283" r:id="rId24"/>
    <p:sldId id="263" r:id="rId25"/>
    <p:sldId id="26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7"/>
    <p:restoredTop sz="58824"/>
  </p:normalViewPr>
  <p:slideViewPr>
    <p:cSldViewPr snapToGrid="0" snapToObjects="1">
      <p:cViewPr varScale="1">
        <p:scale>
          <a:sx n="46" d="100"/>
          <a:sy n="46" d="100"/>
        </p:scale>
        <p:origin x="31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大家下午好 很高兴来到</a:t>
            </a:r>
            <a:r>
              <a:rPr kumimoji="1" lang="en-US" altLang="zh-CN" dirty="0" err="1"/>
              <a:t>kubesphere&amp;friends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meetup</a:t>
            </a:r>
            <a:r>
              <a:rPr kumimoji="1" lang="zh-CN" altLang="en-US" dirty="0"/>
              <a:t> 我先简单自我介绍一下 我叫李宇 目前是</a:t>
            </a:r>
            <a:r>
              <a:rPr kumimoji="1" lang="en-US" altLang="zh-CN" dirty="0" err="1"/>
              <a:t>kubesphere</a:t>
            </a:r>
            <a:r>
              <a:rPr kumimoji="1" lang="zh-CN" altLang="en-US" dirty="0"/>
              <a:t>的一名研发 主要负责多集群方向的研发工作</a:t>
            </a:r>
          </a:p>
        </p:txBody>
      </p:sp>
    </p:spTree>
    <p:extLst>
      <p:ext uri="{BB962C8B-B14F-4D97-AF65-F5344CB8AC3E}">
        <p14:creationId xmlns:p14="http://schemas.microsoft.com/office/powerpoint/2010/main" val="1798215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在这里可以统一管理多个集群 </a:t>
            </a:r>
            <a:r>
              <a:rPr kumimoji="1" lang="en-US" altLang="zh-CN" dirty="0" err="1"/>
              <a:t>kubesphere</a:t>
            </a:r>
            <a:r>
              <a:rPr kumimoji="1" lang="zh-CN" altLang="en-US" dirty="0"/>
              <a:t>单独定义了一个</a:t>
            </a:r>
            <a:r>
              <a:rPr kumimoji="1" lang="en-US" altLang="zh-CN" dirty="0"/>
              <a:t>cluster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crd</a:t>
            </a:r>
            <a:r>
              <a:rPr kumimoji="1" lang="zh-CN" altLang="en-US" dirty="0"/>
              <a:t> 拓展了</a:t>
            </a:r>
            <a:r>
              <a:rPr kumimoji="1" lang="en-US" altLang="zh-CN" dirty="0" err="1"/>
              <a:t>kubefed</a:t>
            </a:r>
            <a:r>
              <a:rPr kumimoji="1" lang="zh-CN" altLang="en-US" dirty="0"/>
              <a:t>里面的</a:t>
            </a:r>
            <a:r>
              <a:rPr kumimoji="1" lang="en-US" altLang="zh-CN" dirty="0"/>
              <a:t>cluster</a:t>
            </a:r>
            <a:r>
              <a:rPr kumimoji="1" lang="zh-CN" altLang="en-US" dirty="0"/>
              <a:t>对象 包含了一些诸如</a:t>
            </a:r>
            <a:r>
              <a:rPr kumimoji="1" lang="en-US" altLang="zh-CN" dirty="0"/>
              <a:t>region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zone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provider</a:t>
            </a:r>
            <a:r>
              <a:rPr kumimoji="1" lang="zh-CN" altLang="en-US" dirty="0"/>
              <a:t> 信息</a:t>
            </a:r>
          </a:p>
        </p:txBody>
      </p:sp>
    </p:spTree>
    <p:extLst>
      <p:ext uri="{BB962C8B-B14F-4D97-AF65-F5344CB8AC3E}">
        <p14:creationId xmlns:p14="http://schemas.microsoft.com/office/powerpoint/2010/main" val="3635219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在导入集群的时候 </a:t>
            </a:r>
            <a:r>
              <a:rPr kumimoji="1" lang="en-US" altLang="zh-CN" dirty="0" err="1"/>
              <a:t>kubesphere</a:t>
            </a:r>
            <a:r>
              <a:rPr kumimoji="1" lang="zh-CN" altLang="en-US" dirty="0"/>
              <a:t>提供了两种方式 一种是直接连接 这种情况只需要要求</a:t>
            </a:r>
            <a:r>
              <a:rPr kumimoji="1" lang="en-US" altLang="zh-CN" dirty="0"/>
              <a:t>host</a:t>
            </a:r>
            <a:r>
              <a:rPr kumimoji="1" lang="zh-CN" altLang="en-US" dirty="0"/>
              <a:t>到</a:t>
            </a:r>
            <a:r>
              <a:rPr kumimoji="1" lang="en-US" altLang="zh-CN" dirty="0"/>
              <a:t>member</a:t>
            </a:r>
            <a:r>
              <a:rPr kumimoji="1" lang="zh-CN" altLang="en-US" dirty="0"/>
              <a:t>集群网络可达 只需要提供一个</a:t>
            </a:r>
            <a:r>
              <a:rPr kumimoji="1" lang="en-US" altLang="zh-CN" dirty="0" err="1"/>
              <a:t>kubeconfig</a:t>
            </a:r>
            <a:r>
              <a:rPr kumimoji="1" lang="zh-CN" altLang="en-US" dirty="0"/>
              <a:t>文件可直接把集群加入进来 避免了之前提到的</a:t>
            </a:r>
            <a:r>
              <a:rPr kumimoji="1" lang="en-US" altLang="zh-CN" dirty="0" err="1"/>
              <a:t>kubefedctl</a:t>
            </a:r>
            <a:r>
              <a:rPr kumimoji="1" lang="zh-CN" altLang="en-US" dirty="0"/>
              <a:t>的复杂性 </a:t>
            </a:r>
          </a:p>
        </p:txBody>
      </p:sp>
    </p:spTree>
    <p:extLst>
      <p:ext uri="{BB962C8B-B14F-4D97-AF65-F5344CB8AC3E}">
        <p14:creationId xmlns:p14="http://schemas.microsoft.com/office/powerpoint/2010/main" val="1099486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对于</a:t>
            </a:r>
            <a:r>
              <a:rPr kumimoji="1" lang="en-US" altLang="zh-CN" dirty="0"/>
              <a:t>host</a:t>
            </a:r>
            <a:r>
              <a:rPr kumimoji="1" lang="zh-CN" altLang="en-US" dirty="0"/>
              <a:t>集群到</a:t>
            </a:r>
            <a:r>
              <a:rPr kumimoji="1" lang="en-US" altLang="zh-CN" dirty="0"/>
              <a:t>member</a:t>
            </a:r>
            <a:r>
              <a:rPr kumimoji="1" lang="zh-CN" altLang="en-US" dirty="0"/>
              <a:t>集群网络不可达的情况下 目前</a:t>
            </a:r>
            <a:r>
              <a:rPr kumimoji="1" lang="en-US" altLang="zh-CN" dirty="0" err="1"/>
              <a:t>kubefed</a:t>
            </a:r>
            <a:r>
              <a:rPr kumimoji="1" lang="zh-CN" altLang="en-US" dirty="0"/>
              <a:t>还没有办法做到联邦 因此 </a:t>
            </a:r>
            <a:r>
              <a:rPr kumimoji="1" lang="en-US" altLang="zh-CN" dirty="0" err="1"/>
              <a:t>kubesphere</a:t>
            </a:r>
            <a:r>
              <a:rPr kumimoji="1" lang="zh-CN" altLang="en-US" dirty="0"/>
              <a:t>基于</a:t>
            </a:r>
            <a:r>
              <a:rPr kumimoji="1" lang="en-US" altLang="zh-CN" dirty="0"/>
              <a:t>chisel</a:t>
            </a:r>
            <a:r>
              <a:rPr kumimoji="1" lang="zh-CN" altLang="en-US" dirty="0"/>
              <a:t>开源了</a:t>
            </a:r>
            <a:r>
              <a:rPr kumimoji="1" lang="en-US" altLang="zh-CN" dirty="0"/>
              <a:t>tower</a:t>
            </a:r>
            <a:r>
              <a:rPr kumimoji="1" lang="zh-CN" altLang="en-US" dirty="0"/>
              <a:t> 实现了私有云场景下集群联邦管理 用户只需要在私有集群创建一个</a:t>
            </a:r>
            <a:r>
              <a:rPr kumimoji="1" lang="en-US" altLang="zh-CN" dirty="0"/>
              <a:t>agent</a:t>
            </a:r>
            <a:r>
              <a:rPr kumimoji="1" lang="zh-CN" altLang="en-US" dirty="0"/>
              <a:t> 就可以实现集群联邦</a:t>
            </a:r>
          </a:p>
        </p:txBody>
      </p:sp>
    </p:spTree>
    <p:extLst>
      <p:ext uri="{BB962C8B-B14F-4D97-AF65-F5344CB8AC3E}">
        <p14:creationId xmlns:p14="http://schemas.microsoft.com/office/powerpoint/2010/main" val="2039692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这里展示了</a:t>
            </a:r>
            <a:r>
              <a:rPr kumimoji="1" lang="en-US" altLang="zh-CN" dirty="0"/>
              <a:t>tower</a:t>
            </a:r>
            <a:r>
              <a:rPr kumimoji="1" lang="zh-CN" altLang="en-US" dirty="0"/>
              <a:t>的工作流程 在</a:t>
            </a:r>
            <a:r>
              <a:rPr kumimoji="1" lang="en-US" altLang="zh-CN" dirty="0"/>
              <a:t>member</a:t>
            </a:r>
            <a:r>
              <a:rPr kumimoji="1" lang="zh-CN" altLang="en-US" dirty="0"/>
              <a:t>集群内部起了一个</a:t>
            </a:r>
            <a:r>
              <a:rPr kumimoji="1" lang="en-US" altLang="zh-CN" dirty="0"/>
              <a:t>gent</a:t>
            </a:r>
            <a:r>
              <a:rPr kumimoji="1" lang="zh-CN" altLang="en-US" dirty="0"/>
              <a:t>以后 </a:t>
            </a:r>
            <a:r>
              <a:rPr kumimoji="1" lang="en-US" altLang="zh-CN" dirty="0"/>
              <a:t>member</a:t>
            </a:r>
            <a:r>
              <a:rPr kumimoji="1" lang="zh-CN" altLang="en-US" dirty="0"/>
              <a:t>集群会去连接</a:t>
            </a:r>
            <a:r>
              <a:rPr kumimoji="1" lang="en-US" altLang="zh-CN" dirty="0"/>
              <a:t>host</a:t>
            </a:r>
            <a:r>
              <a:rPr kumimoji="1" lang="zh-CN" altLang="en-US" dirty="0"/>
              <a:t>集群的</a:t>
            </a:r>
            <a:r>
              <a:rPr kumimoji="1" lang="en-US" altLang="zh-CN" dirty="0"/>
              <a:t>tower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</a:t>
            </a:r>
            <a:r>
              <a:rPr kumimoji="1" lang="zh-CN" altLang="en-US" dirty="0"/>
              <a:t>收到这个连接请求后 会直接监听一个预先分配好的端口</a:t>
            </a:r>
            <a:r>
              <a:rPr kumimoji="1" lang="en-US" altLang="zh-CN" dirty="0"/>
              <a:t> </a:t>
            </a:r>
            <a:r>
              <a:rPr kumimoji="1" lang="zh-CN" altLang="en-US" dirty="0"/>
              <a:t>建立一个隧道 这样就可以通过这个隧道从</a:t>
            </a:r>
            <a:r>
              <a:rPr kumimoji="1" lang="en-US" altLang="zh-CN" dirty="0"/>
              <a:t>host</a:t>
            </a:r>
            <a:r>
              <a:rPr kumimoji="1" lang="zh-CN" altLang="en-US" dirty="0"/>
              <a:t>往</a:t>
            </a:r>
            <a:r>
              <a:rPr kumimoji="1" lang="en-US" altLang="zh-CN" dirty="0"/>
              <a:t>member</a:t>
            </a:r>
            <a:r>
              <a:rPr kumimoji="1" lang="zh-CN" altLang="en-US" dirty="0"/>
              <a:t>集群分发资源</a:t>
            </a:r>
          </a:p>
        </p:txBody>
      </p:sp>
    </p:spTree>
    <p:extLst>
      <p:ext uri="{BB962C8B-B14F-4D97-AF65-F5344CB8AC3E}">
        <p14:creationId xmlns:p14="http://schemas.microsoft.com/office/powerpoint/2010/main" val="3746654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kumimoji="1" lang="zh-CN" altLang="en-US" dirty="0"/>
              <a:t>在</a:t>
            </a:r>
            <a:r>
              <a:rPr kumimoji="1" lang="en-US" altLang="zh-CN" dirty="0" err="1"/>
              <a:t>kubesphere</a:t>
            </a:r>
            <a:r>
              <a:rPr kumimoji="1" lang="zh-CN" altLang="en-US" dirty="0"/>
              <a:t>里面 一个租户就是一个</a:t>
            </a:r>
            <a:r>
              <a:rPr kumimoji="1" lang="en-US" altLang="zh-CN" dirty="0"/>
              <a:t>workspace </a:t>
            </a:r>
            <a:r>
              <a:rPr kumimoji="1" lang="zh-CN" altLang="en-US" dirty="0"/>
              <a:t>并且租户授权认证都是通过</a:t>
            </a:r>
            <a:r>
              <a:rPr kumimoji="1" lang="en-US" altLang="zh-CN" dirty="0" err="1"/>
              <a:t>crd</a:t>
            </a:r>
            <a:r>
              <a:rPr kumimoji="1" lang="zh-CN" altLang="en-US" dirty="0"/>
              <a:t>来实现的 为了减少</a:t>
            </a:r>
            <a:r>
              <a:rPr kumimoji="1" lang="en-US" altLang="zh-CN" dirty="0" err="1"/>
              <a:t>kubefed</a:t>
            </a:r>
            <a:r>
              <a:rPr kumimoji="1" lang="zh-CN" altLang="en-US" dirty="0"/>
              <a:t>对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plane</a:t>
            </a:r>
            <a:r>
              <a:rPr kumimoji="1" lang="zh-CN" altLang="en-US" dirty="0"/>
              <a:t>的依赖 </a:t>
            </a:r>
            <a:r>
              <a:rPr kumimoji="1" lang="en-US" altLang="zh-CN" dirty="0" err="1"/>
              <a:t>kubesphere</a:t>
            </a:r>
            <a:r>
              <a:rPr kumimoji="1" lang="zh-CN" altLang="en-US" dirty="0"/>
              <a:t>把这些</a:t>
            </a:r>
            <a:r>
              <a:rPr kumimoji="1" lang="en-US" altLang="zh-CN" dirty="0" err="1"/>
              <a:t>crd</a:t>
            </a:r>
            <a:r>
              <a:rPr kumimoji="1" lang="zh-CN" altLang="en-US" dirty="0"/>
              <a:t>通过联邦层下放 在</a:t>
            </a:r>
            <a:r>
              <a:rPr kumimoji="1" lang="en-US" altLang="zh-CN" dirty="0"/>
              <a:t>host</a:t>
            </a:r>
            <a:r>
              <a:rPr kumimoji="1" lang="zh-CN" altLang="en-US" dirty="0"/>
              <a:t>集群收到</a:t>
            </a:r>
            <a:r>
              <a:rPr kumimoji="1" lang="en-US" altLang="zh-CN" dirty="0" err="1"/>
              <a:t>api</a:t>
            </a:r>
            <a:r>
              <a:rPr kumimoji="1" lang="zh-CN" altLang="en-US" dirty="0"/>
              <a:t>请求后直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转发到</a:t>
            </a:r>
            <a:r>
              <a:rPr kumimoji="1" lang="en-US" altLang="zh-CN" dirty="0"/>
              <a:t>member</a:t>
            </a:r>
            <a:r>
              <a:rPr kumimoji="1" lang="zh-CN" altLang="en-US" dirty="0"/>
              <a:t> 这样假如</a:t>
            </a:r>
            <a:r>
              <a:rPr kumimoji="1" lang="en-US" altLang="zh-CN" dirty="0"/>
              <a:t>host</a:t>
            </a:r>
            <a:r>
              <a:rPr kumimoji="1" lang="zh-CN" altLang="en-US" dirty="0"/>
              <a:t>集群挂了 用户依然可以登陆</a:t>
            </a:r>
            <a:r>
              <a:rPr kumimoji="1" lang="en-US" altLang="zh-CN" dirty="0"/>
              <a:t>member</a:t>
            </a:r>
            <a:r>
              <a:rPr kumimoji="1" lang="zh-CN" altLang="en-US" dirty="0"/>
              <a:t>集群的</a:t>
            </a:r>
            <a:r>
              <a:rPr kumimoji="1" lang="en-US" altLang="zh-CN" dirty="0"/>
              <a:t>console</a:t>
            </a:r>
            <a:r>
              <a:rPr kumimoji="1" lang="zh-CN" altLang="en-US" dirty="0"/>
              <a:t>来部署业务 并且原来的租户信息都是仍然存在的。</a:t>
            </a:r>
          </a:p>
        </p:txBody>
      </p:sp>
    </p:spTree>
    <p:extLst>
      <p:ext uri="{BB962C8B-B14F-4D97-AF65-F5344CB8AC3E}">
        <p14:creationId xmlns:p14="http://schemas.microsoft.com/office/powerpoint/2010/main" val="3466275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933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 err="1"/>
              <a:t>kubesphere</a:t>
            </a:r>
            <a:r>
              <a:rPr kumimoji="1" lang="zh-CN" altLang="en-US" dirty="0"/>
              <a:t>里面 一个项目就是一个</a:t>
            </a:r>
            <a:r>
              <a:rPr kumimoji="1" lang="en-US" altLang="zh-CN" dirty="0"/>
              <a:t>ns </a:t>
            </a:r>
            <a:r>
              <a:rPr kumimoji="1" lang="zh-CN" altLang="en-US" dirty="0"/>
              <a:t>这里统一了多集群和单机群</a:t>
            </a:r>
            <a:r>
              <a:rPr kumimoji="1" lang="en-US" altLang="zh-CN" dirty="0"/>
              <a:t>ns</a:t>
            </a:r>
            <a:r>
              <a:rPr kumimoji="1" lang="zh-CN" altLang="en-US" dirty="0"/>
              <a:t>的管理 在创建多集群项目时 你可以可以选择你的项目可以被分发到哪些集群上去</a:t>
            </a:r>
          </a:p>
        </p:txBody>
      </p:sp>
    </p:spTree>
    <p:extLst>
      <p:ext uri="{BB962C8B-B14F-4D97-AF65-F5344CB8AC3E}">
        <p14:creationId xmlns:p14="http://schemas.microsoft.com/office/powerpoint/2010/main" val="3210702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Kubefed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api</a:t>
            </a:r>
            <a:r>
              <a:rPr kumimoji="1" lang="zh-CN" altLang="en-US" dirty="0"/>
              <a:t>前面我们也看到过 手动去定义是十分复杂并且容器出错的 因此</a:t>
            </a:r>
            <a:r>
              <a:rPr kumimoji="1" lang="en-US" altLang="zh-CN" dirty="0" err="1"/>
              <a:t>kubesphere</a:t>
            </a:r>
            <a:r>
              <a:rPr kumimoji="1" lang="zh-CN" altLang="en-US" dirty="0"/>
              <a:t>在部署应用的时候 可以直接选择这个</a:t>
            </a:r>
          </a:p>
        </p:txBody>
      </p:sp>
    </p:spTree>
    <p:extLst>
      <p:ext uri="{BB962C8B-B14F-4D97-AF65-F5344CB8AC3E}">
        <p14:creationId xmlns:p14="http://schemas.microsoft.com/office/powerpoint/2010/main" val="4275968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2688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3617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Ok</a:t>
            </a:r>
            <a:r>
              <a:rPr kumimoji="1" lang="zh-CN" altLang="en-US" dirty="0"/>
              <a:t> 在我们讨论多集群之前 让我们先来看一下单集群 相信大家都比较熟悉了 主要分为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plane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worker</a:t>
            </a:r>
            <a:r>
              <a:rPr kumimoji="1" lang="zh-CN" altLang="en-US" dirty="0"/>
              <a:t>两种角色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8154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2840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4852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7033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接下来我讲简单介绍一下多集群场景下的诉求。第一个是物理隔离</a:t>
            </a:r>
            <a:r>
              <a:rPr kumimoji="1" lang="en-US" altLang="zh-CN" dirty="0"/>
              <a:t>, </a:t>
            </a:r>
            <a:r>
              <a:rPr kumimoji="1" lang="zh-CN" altLang="en-US" dirty="0"/>
              <a:t>尽管</a:t>
            </a:r>
            <a:r>
              <a:rPr kumimoji="1" lang="en-US" altLang="zh-CN" dirty="0" err="1"/>
              <a:t>kubernetes</a:t>
            </a:r>
            <a:r>
              <a:rPr kumimoji="1" lang="zh-CN" altLang="en-US" dirty="0"/>
              <a:t>提供了</a:t>
            </a:r>
            <a:r>
              <a:rPr kumimoji="1" lang="en-US" altLang="zh-CN" dirty="0"/>
              <a:t>ns</a:t>
            </a:r>
            <a:r>
              <a:rPr kumimoji="1" lang="zh-CN" altLang="en-US" dirty="0"/>
              <a:t>级别的隔离，你可以设置每个</a:t>
            </a:r>
            <a:r>
              <a:rPr kumimoji="1" lang="en-US" altLang="zh-CN" dirty="0"/>
              <a:t>ns</a:t>
            </a:r>
            <a:r>
              <a:rPr kumimoji="1" lang="zh-CN" altLang="en-US" dirty="0"/>
              <a:t>各自的使用的</a:t>
            </a:r>
            <a:r>
              <a:rPr kumimoji="1" lang="en-US" altLang="zh-CN" dirty="0" err="1"/>
              <a:t>cpu</a:t>
            </a:r>
            <a:r>
              <a:rPr kumimoji="1" lang="en-US" altLang="zh-CN" dirty="0"/>
              <a:t> </a:t>
            </a:r>
            <a:r>
              <a:rPr kumimoji="1" lang="zh-CN" altLang="en-US" dirty="0"/>
              <a:t>内存 甚至可以使用</a:t>
            </a:r>
            <a:r>
              <a:rPr kumimoji="1" lang="en-US" altLang="zh-CN" dirty="0"/>
              <a:t>network policy</a:t>
            </a:r>
            <a:r>
              <a:rPr kumimoji="1" lang="zh-CN" altLang="en-US" dirty="0"/>
              <a:t>配置不同</a:t>
            </a:r>
            <a:r>
              <a:rPr kumimoji="1" lang="en-US" altLang="zh-CN" dirty="0"/>
              <a:t>ns</a:t>
            </a:r>
            <a:r>
              <a:rPr kumimoji="1" lang="zh-CN" altLang="en-US" dirty="0"/>
              <a:t>的连通性 我们还是希望有一个更加彻底的物理隔离的环境，避免业务之间的互相影响。第二个是混合云场景下，企业希望可以选择多个公有云厂商和私有云方案，避免受限于单一云厂商，降低一定成本。第三个是应用的异地多活，避免一个</a:t>
            </a:r>
            <a:r>
              <a:rPr kumimoji="1" lang="en-US" altLang="zh-CN" dirty="0"/>
              <a:t>region</a:t>
            </a:r>
            <a:r>
              <a:rPr kumimoji="1" lang="zh-CN" altLang="en-US" dirty="0"/>
              <a:t>的断电造成业务的不可用情况，实现不把鸡蛋放在同一个篮子。第四个是为了区分开发测试环境，把这些环境部署到不同的集群。最后一个是提高集群的拓展性，突破单一集群的节点上限。</a:t>
            </a:r>
          </a:p>
        </p:txBody>
      </p:sp>
    </p:spTree>
    <p:extLst>
      <p:ext uri="{BB962C8B-B14F-4D97-AF65-F5344CB8AC3E}">
        <p14:creationId xmlns:p14="http://schemas.microsoft.com/office/powerpoint/2010/main" val="2115704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其实最简单的方式就是使用多个</a:t>
            </a:r>
            <a:r>
              <a:rPr kumimoji="1" lang="en-US" altLang="zh-CN" dirty="0" err="1"/>
              <a:t>kubeconfig</a:t>
            </a:r>
            <a:r>
              <a:rPr kumimoji="1" lang="zh-CN" altLang="en-US" dirty="0"/>
              <a:t>来分别管理不同的集群，包括其他一些其他产品也是这么做的，但是</a:t>
            </a:r>
            <a:r>
              <a:rPr kumimoji="1" lang="en-US" altLang="zh-CN" dirty="0" err="1"/>
              <a:t>kubesphere</a:t>
            </a:r>
            <a:r>
              <a:rPr kumimoji="1" lang="zh-CN" altLang="en-US" dirty="0"/>
              <a:t>还是想以一种更加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 </a:t>
            </a:r>
            <a:r>
              <a:rPr kumimoji="1" lang="en-US" altLang="zh-CN" dirty="0"/>
              <a:t>native</a:t>
            </a:r>
            <a:r>
              <a:rPr kumimoji="1" lang="zh-CN" altLang="en-US" dirty="0"/>
              <a:t>的方式去管理多个集群。于是</a:t>
            </a:r>
            <a:r>
              <a:rPr kumimoji="1" lang="en-US" altLang="zh-CN" dirty="0" err="1"/>
              <a:t>kubesphere</a:t>
            </a:r>
            <a:r>
              <a:rPr kumimoji="1" lang="zh-CN" altLang="en-US" dirty="0"/>
              <a:t>先调研了一些已有的解决方案。总体来说分为两个方向，第一个是偏向控制层的资源分发，比如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社区的</a:t>
            </a:r>
            <a:r>
              <a:rPr kumimoji="1" lang="en-US" altLang="zh-CN" dirty="0"/>
              <a:t>federation v1 v2, </a:t>
            </a:r>
            <a:r>
              <a:rPr kumimoji="1" lang="zh-CN" altLang="en-US" dirty="0"/>
              <a:t>现在</a:t>
            </a:r>
            <a:r>
              <a:rPr kumimoji="1" lang="en-US" altLang="zh-CN" dirty="0"/>
              <a:t>v1</a:t>
            </a:r>
            <a:r>
              <a:rPr kumimoji="1" lang="zh-CN" altLang="en-US" dirty="0"/>
              <a:t>已经被弃用了，一会儿会详细介绍这两个项目。以及</a:t>
            </a:r>
            <a:r>
              <a:rPr kumimoji="1" lang="en-US" altLang="zh-CN" dirty="0" err="1"/>
              <a:t>argocd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fluxcd</a:t>
            </a:r>
            <a:r>
              <a:rPr kumimoji="1" lang="en-US" altLang="zh-CN" dirty="0"/>
              <a:t> </a:t>
            </a:r>
            <a:r>
              <a:rPr kumimoji="1" lang="zh-CN" altLang="en-US" dirty="0"/>
              <a:t>，这类场景是在流水线中实现应用的分发。第二个是致力于实现多集群之间的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网络网络联通性。例如 </a:t>
            </a:r>
            <a:r>
              <a:rPr kumimoji="1" lang="en-US" altLang="zh-CN" dirty="0"/>
              <a:t>… </a:t>
            </a:r>
            <a:r>
              <a:rPr kumimoji="1" lang="zh-CN" altLang="en-US" dirty="0"/>
              <a:t>由于这些同特定的</a:t>
            </a:r>
            <a:r>
              <a:rPr kumimoji="1" lang="en-US" altLang="zh-CN" dirty="0" err="1"/>
              <a:t>cni</a:t>
            </a:r>
            <a:r>
              <a:rPr kumimoji="1" lang="zh-CN" altLang="en-US" dirty="0"/>
              <a:t>以及服务治理组件绑定了，接下来我会介绍一下</a:t>
            </a:r>
            <a:r>
              <a:rPr kumimoji="1" lang="en-US" altLang="zh-CN" dirty="0"/>
              <a:t>federation v1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v2</a:t>
            </a:r>
            <a:r>
              <a:rPr kumimoji="1" lang="zh-CN" altLang="en-US" dirty="0"/>
              <a:t>两个项目</a:t>
            </a:r>
          </a:p>
        </p:txBody>
      </p:sp>
    </p:spTree>
    <p:extLst>
      <p:ext uri="{BB962C8B-B14F-4D97-AF65-F5344CB8AC3E}">
        <p14:creationId xmlns:p14="http://schemas.microsoft.com/office/powerpoint/2010/main" val="2739516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这个是</a:t>
            </a:r>
            <a:r>
              <a:rPr kumimoji="1" lang="en-US" altLang="zh-CN" dirty="0"/>
              <a:t>federationv1</a:t>
            </a:r>
            <a:r>
              <a:rPr kumimoji="1" lang="zh-CN" altLang="en-US" dirty="0"/>
              <a:t>的架构图 可以看到有额外的</a:t>
            </a:r>
            <a:r>
              <a:rPr kumimoji="1" lang="en-US" altLang="zh-CN" dirty="0" err="1"/>
              <a:t>apiserver</a:t>
            </a:r>
            <a:r>
              <a:rPr kumimoji="1" lang="en-US" altLang="zh-CN" dirty="0"/>
              <a:t>(</a:t>
            </a:r>
            <a:r>
              <a:rPr kumimoji="1" lang="zh-CN" altLang="en-US" dirty="0"/>
              <a:t>基于</a:t>
            </a:r>
            <a:r>
              <a:rPr kumimoji="1" lang="en-US" altLang="zh-CN" dirty="0" err="1"/>
              <a:t>kube-apiserver</a:t>
            </a:r>
            <a:r>
              <a:rPr kumimoji="1" lang="zh-CN" altLang="en-US" dirty="0"/>
              <a:t>开发</a:t>
            </a:r>
            <a:r>
              <a:rPr kumimoji="1" lang="en-US" altLang="zh-CN" dirty="0"/>
              <a:t>) controller manger</a:t>
            </a:r>
            <a:r>
              <a:rPr kumimoji="1" lang="zh-CN" altLang="en-US" dirty="0"/>
              <a:t> 下面是被管控的集群</a:t>
            </a:r>
          </a:p>
        </p:txBody>
      </p:sp>
    </p:spTree>
    <p:extLst>
      <p:ext uri="{BB962C8B-B14F-4D97-AF65-F5344CB8AC3E}">
        <p14:creationId xmlns:p14="http://schemas.microsoft.com/office/powerpoint/2010/main" val="2502006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左边是一个</a:t>
            </a:r>
            <a:r>
              <a:rPr kumimoji="1" lang="en-US" altLang="zh-CN" dirty="0" err="1"/>
              <a:t>replicaset</a:t>
            </a:r>
            <a:r>
              <a:rPr kumimoji="1" lang="zh-CN" altLang="en-US" dirty="0"/>
              <a:t>的示例 与普通的</a:t>
            </a:r>
            <a:r>
              <a:rPr kumimoji="1" lang="en-US" altLang="zh-CN" dirty="0" err="1"/>
              <a:t>rs</a:t>
            </a:r>
            <a:r>
              <a:rPr kumimoji="1" lang="zh-CN" altLang="en-US" dirty="0"/>
              <a:t>区别就是多了一些</a:t>
            </a:r>
            <a:r>
              <a:rPr kumimoji="1" lang="en-US" altLang="zh-CN" dirty="0"/>
              <a:t>annotation</a:t>
            </a:r>
            <a:r>
              <a:rPr kumimoji="1" lang="zh-CN" altLang="en-US" dirty="0"/>
              <a:t> 里面主要存了一些</a:t>
            </a:r>
            <a:endParaRPr kumimoji="1" lang="en-US" altLang="zh-CN" dirty="0"/>
          </a:p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引入了单独的</a:t>
            </a:r>
            <a:r>
              <a:rPr kumimoji="1" lang="en-US" altLang="zh-CN" dirty="0" err="1"/>
              <a:t>apiserver</a:t>
            </a:r>
            <a:r>
              <a:rPr kumimoji="1" lang="en-US" altLang="zh-CN" dirty="0"/>
              <a:t> </a:t>
            </a:r>
            <a:r>
              <a:rPr kumimoji="1" lang="zh-CN" altLang="en-US" dirty="0"/>
              <a:t>带来了额外的维护成本</a:t>
            </a:r>
            <a:br>
              <a:rPr kumimoji="1" lang="en-US" altLang="zh-CN" dirty="0"/>
            </a:br>
            <a:r>
              <a:rPr kumimoji="1" lang="zh-CN" altLang="en-US" dirty="0"/>
              <a:t>我们都知道</a:t>
            </a:r>
            <a:r>
              <a:rPr kumimoji="1" lang="en-US" altLang="zh-CN" dirty="0"/>
              <a:t>k8s</a:t>
            </a:r>
            <a:r>
              <a:rPr kumimoji="1" lang="zh-CN" altLang="en-US" dirty="0"/>
              <a:t>里一个资源是通过</a:t>
            </a:r>
            <a:r>
              <a:rPr kumimoji="1" lang="en-US" altLang="zh-CN" dirty="0"/>
              <a:t>group/version/kind</a:t>
            </a:r>
            <a:r>
              <a:rPr kumimoji="1" lang="zh-CN" altLang="en-US" dirty="0"/>
              <a:t>确定的 但是</a:t>
            </a:r>
            <a:r>
              <a:rPr kumimoji="1" lang="en-US" altLang="zh-CN" dirty="0"/>
              <a:t>v1</a:t>
            </a:r>
            <a:r>
              <a:rPr kumimoji="1" lang="zh-CN" altLang="en-US" dirty="0"/>
              <a:t>里面</a:t>
            </a:r>
            <a:r>
              <a:rPr kumimoji="1" lang="en-US" altLang="zh-CN" dirty="0" err="1"/>
              <a:t>gvk</a:t>
            </a:r>
            <a:r>
              <a:rPr kumimoji="1" lang="zh-CN" altLang="en-US" dirty="0"/>
              <a:t>绑定 导致对不同版本的集群</a:t>
            </a:r>
            <a:r>
              <a:rPr kumimoji="1" lang="en-US" altLang="zh-CN" dirty="0" err="1"/>
              <a:t>api</a:t>
            </a:r>
            <a:r>
              <a:rPr kumimoji="1" lang="zh-CN" altLang="en-US" dirty="0"/>
              <a:t>兼容性很差</a:t>
            </a:r>
            <a:endParaRPr kumimoji="1" lang="en-US" altLang="zh-CN" dirty="0"/>
          </a:p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只支持特定的一些资源的联邦</a:t>
            </a:r>
            <a:endParaRPr kumimoji="1" lang="en-US" altLang="zh-CN" dirty="0"/>
          </a:p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Annotation</a:t>
            </a:r>
            <a:r>
              <a:rPr kumimoji="1" lang="zh-CN" altLang="en-US" dirty="0"/>
              <a:t> 让整个</a:t>
            </a:r>
            <a:r>
              <a:rPr kumimoji="1" lang="en-US" altLang="zh-CN" dirty="0"/>
              <a:t>resource</a:t>
            </a:r>
            <a:r>
              <a:rPr kumimoji="1" lang="zh-CN" altLang="en-US" dirty="0"/>
              <a:t>过于臃肿</a:t>
            </a:r>
            <a:br>
              <a:rPr kumimoji="1" lang="en-US" altLang="zh-CN" dirty="0"/>
            </a:br>
            <a:r>
              <a:rPr kumimoji="1" lang="zh-CN" altLang="en-US" dirty="0"/>
              <a:t>设计之初未考虑</a:t>
            </a:r>
            <a:r>
              <a:rPr kumimoji="1" lang="en-US" altLang="zh-CN" dirty="0" err="1"/>
              <a:t>rbac</a:t>
            </a:r>
            <a:r>
              <a:rPr kumimoji="1" lang="zh-CN" altLang="en-US" dirty="0"/>
              <a:t> 无法提供跨集群的权限控制</a:t>
            </a:r>
          </a:p>
        </p:txBody>
      </p:sp>
    </p:spTree>
    <p:extLst>
      <p:ext uri="{BB962C8B-B14F-4D97-AF65-F5344CB8AC3E}">
        <p14:creationId xmlns:p14="http://schemas.microsoft.com/office/powerpoint/2010/main" val="980183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正是由于</a:t>
            </a:r>
            <a:r>
              <a:rPr kumimoji="1" lang="en-US" altLang="zh-CN" dirty="0"/>
              <a:t>v1</a:t>
            </a:r>
            <a:r>
              <a:rPr kumimoji="1" lang="zh-CN" altLang="en-US" dirty="0"/>
              <a:t>的这些缺点，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社区逐渐弃用了</a:t>
            </a:r>
            <a:r>
              <a:rPr kumimoji="1" lang="en-US" altLang="zh-CN" dirty="0"/>
              <a:t>v1</a:t>
            </a:r>
            <a:r>
              <a:rPr kumimoji="1" lang="zh-CN" altLang="en-US" dirty="0"/>
              <a:t>的设计 吸取了</a:t>
            </a:r>
            <a:r>
              <a:rPr kumimoji="1" lang="en-US" altLang="zh-CN" dirty="0"/>
              <a:t>v1</a:t>
            </a:r>
            <a:r>
              <a:rPr kumimoji="1" lang="zh-CN" altLang="en-US" dirty="0"/>
              <a:t>的一些教训 推出了</a:t>
            </a:r>
            <a:r>
              <a:rPr kumimoji="1" lang="en-US" altLang="zh-CN" dirty="0"/>
              <a:t>v2</a:t>
            </a:r>
            <a:r>
              <a:rPr kumimoji="1" lang="zh-CN" altLang="en-US" dirty="0"/>
              <a:t>也就是</a:t>
            </a:r>
            <a:r>
              <a:rPr kumimoji="1" lang="en-US" altLang="zh-CN" dirty="0" err="1"/>
              <a:t>kubefed</a:t>
            </a:r>
            <a:r>
              <a:rPr kumimoji="1" lang="zh-CN" altLang="en-US" dirty="0"/>
              <a:t>这个项目 </a:t>
            </a:r>
            <a:br>
              <a:rPr kumimoji="1" lang="en-US" altLang="zh-CN" dirty="0"/>
            </a:br>
            <a:r>
              <a:rPr kumimoji="1" lang="en-US" altLang="zh-CN" dirty="0" err="1"/>
              <a:t>kubefed</a:t>
            </a:r>
            <a:r>
              <a:rPr kumimoji="1" lang="zh-CN" altLang="en-US" dirty="0"/>
              <a:t> 最大的特点就是</a:t>
            </a:r>
            <a:r>
              <a:rPr kumimoji="1" lang="en-US" altLang="zh-CN" dirty="0" err="1"/>
              <a:t>crd|controller</a:t>
            </a:r>
            <a:r>
              <a:rPr kumimoji="1" lang="zh-CN" altLang="en-US" dirty="0"/>
              <a:t>的方式替换掉了</a:t>
            </a:r>
            <a:r>
              <a:rPr kumimoji="1" lang="en-US" altLang="zh-CN" dirty="0"/>
              <a:t>v1</a:t>
            </a:r>
            <a:r>
              <a:rPr kumimoji="1" lang="zh-CN" altLang="en-US" dirty="0"/>
              <a:t> 基于</a:t>
            </a:r>
            <a:r>
              <a:rPr kumimoji="1" lang="en-US" altLang="zh-CN" dirty="0"/>
              <a:t>annotation</a:t>
            </a:r>
            <a:r>
              <a:rPr kumimoji="1" lang="zh-CN" altLang="en-US" dirty="0"/>
              <a:t>分发资源的方案，也没有引入</a:t>
            </a:r>
            <a:r>
              <a:rPr kumimoji="1" lang="en-US" altLang="zh-CN" dirty="0" err="1"/>
              <a:t>APIserver</a:t>
            </a:r>
            <a:br>
              <a:rPr kumimoji="1" lang="en-US" altLang="zh-CN" dirty="0"/>
            </a:br>
            <a:r>
              <a:rPr kumimoji="1" lang="zh-CN" altLang="en-US" dirty="0"/>
              <a:t>左边是</a:t>
            </a:r>
            <a:r>
              <a:rPr kumimoji="1" lang="en-US" altLang="zh-CN" dirty="0"/>
              <a:t>v2</a:t>
            </a:r>
            <a:r>
              <a:rPr kumimoji="1" lang="zh-CN" altLang="en-US" dirty="0"/>
              <a:t>的架构图 可以看到 一个</a:t>
            </a:r>
            <a:r>
              <a:rPr kumimoji="1" lang="en-US" altLang="zh-CN" dirty="0" err="1"/>
              <a:t>crd</a:t>
            </a:r>
            <a:r>
              <a:rPr kumimoji="1" lang="zh-CN" altLang="en-US" dirty="0"/>
              <a:t>资源主要由三部分组成 通过结合</a:t>
            </a:r>
            <a:r>
              <a:rPr kumimoji="1" lang="en-US" altLang="zh-CN" dirty="0"/>
              <a:t>type configuration</a:t>
            </a:r>
            <a:r>
              <a:rPr kumimoji="1" lang="zh-CN" altLang="en-US" dirty="0"/>
              <a:t>， 可以支持多个版本的资源，大大提高了集群之间的版本兼容性，并且支持了所有资源的</a:t>
            </a:r>
            <a:r>
              <a:rPr kumimoji="1" lang="en-US" altLang="zh-CN" dirty="0"/>
              <a:t>federation</a:t>
            </a:r>
            <a:r>
              <a:rPr kumimoji="1" lang="zh-CN" altLang="en-US" dirty="0"/>
              <a:t>，包括</a:t>
            </a:r>
            <a:r>
              <a:rPr kumimoji="1" lang="en-US" altLang="zh-CN" dirty="0" err="1"/>
              <a:t>crd</a:t>
            </a:r>
            <a:r>
              <a:rPr kumimoji="1" lang="zh-CN" altLang="en-US" dirty="0"/>
              <a:t>本身。</a:t>
            </a:r>
            <a:endParaRPr kumimoji="1" lang="en-US" altLang="zh-CN" dirty="0"/>
          </a:p>
          <a:p>
            <a:r>
              <a:rPr kumimoji="1" lang="zh-CN" altLang="en-US" dirty="0"/>
              <a:t>同时在设计之初也考虑到了多集群的服务发现 调度等</a:t>
            </a:r>
            <a:br>
              <a:rPr kumimoji="1" lang="en-US" altLang="zh-CN" dirty="0"/>
            </a:br>
            <a:r>
              <a:rPr kumimoji="1" lang="zh-CN" altLang="en-US" dirty="0"/>
              <a:t>右边是一个联邦资源的示例 例如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在</a:t>
            </a:r>
            <a:r>
              <a:rPr kumimoji="1" lang="en-US" altLang="zh-CN" dirty="0" err="1"/>
              <a:t>kubefed</a:t>
            </a:r>
            <a:r>
              <a:rPr kumimoji="1" lang="zh-CN" altLang="en-US" dirty="0"/>
              <a:t>对应</a:t>
            </a:r>
            <a:r>
              <a:rPr kumimoji="1" lang="en-US" altLang="zh-CN" dirty="0" err="1"/>
              <a:t>federateddeployment</a:t>
            </a:r>
            <a:r>
              <a:rPr kumimoji="1" lang="en-US" altLang="zh-CN" dirty="0"/>
              <a:t> spec</a:t>
            </a:r>
            <a:r>
              <a:rPr kumimoji="1" lang="zh-CN" altLang="en-US" dirty="0"/>
              <a:t>里面的</a:t>
            </a:r>
            <a:r>
              <a:rPr kumimoji="1" lang="en-US" altLang="zh-CN" dirty="0"/>
              <a:t>template</a:t>
            </a:r>
            <a:r>
              <a:rPr kumimoji="1" lang="zh-CN" altLang="en-US" dirty="0"/>
              <a:t>就是原来的</a:t>
            </a:r>
            <a:r>
              <a:rPr kumimoji="1" lang="en-US" altLang="zh-CN" dirty="0"/>
              <a:t>deployment</a:t>
            </a:r>
            <a:r>
              <a:rPr kumimoji="1" lang="zh-CN" altLang="en-US" dirty="0"/>
              <a:t>资源 </a:t>
            </a:r>
            <a:r>
              <a:rPr kumimoji="1" lang="en-US" altLang="zh-CN" dirty="0"/>
              <a:t>placement</a:t>
            </a:r>
            <a:r>
              <a:rPr kumimoji="1" lang="zh-CN" altLang="en-US" dirty="0"/>
              <a:t>表示联邦资源的同步集群 </a:t>
            </a:r>
            <a:r>
              <a:rPr kumimoji="1" lang="en-US" altLang="zh-CN" dirty="0"/>
              <a:t>override</a:t>
            </a:r>
            <a:r>
              <a:rPr kumimoji="1" lang="zh-CN" altLang="en-US" dirty="0"/>
              <a:t>可以通过不同的集群配置不同的资源配置 例如 </a:t>
            </a:r>
            <a:r>
              <a:rPr kumimoji="1" lang="en-US" altLang="zh-CN" dirty="0"/>
              <a:t>deployment</a:t>
            </a:r>
            <a:r>
              <a:rPr kumimoji="1" lang="zh-CN" altLang="en-US" dirty="0"/>
              <a:t>的镜像</a:t>
            </a:r>
            <a:r>
              <a:rPr kumimoji="1" lang="en-US" altLang="zh-CN" dirty="0"/>
              <a:t>tag</a:t>
            </a:r>
            <a:r>
              <a:rPr kumimoji="1" lang="zh-CN" altLang="en-US" dirty="0"/>
              <a:t> 副本数等等</a:t>
            </a:r>
          </a:p>
        </p:txBody>
      </p:sp>
    </p:spTree>
    <p:extLst>
      <p:ext uri="{BB962C8B-B14F-4D97-AF65-F5344CB8AC3E}">
        <p14:creationId xmlns:p14="http://schemas.microsoft.com/office/powerpoint/2010/main" val="101587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当然</a:t>
            </a:r>
            <a:r>
              <a:rPr kumimoji="1" lang="en-US" altLang="zh-CN" dirty="0" err="1"/>
              <a:t>kubefed</a:t>
            </a:r>
            <a:r>
              <a:rPr kumimoji="1" lang="zh-CN" altLang="en-US" dirty="0"/>
              <a:t>也不是银弹 它也有他的局限性 接下来我们看看</a:t>
            </a:r>
            <a:r>
              <a:rPr kumimoji="1" lang="en-US" altLang="zh-CN" dirty="0" err="1"/>
              <a:t>kubesphere</a:t>
            </a:r>
            <a:r>
              <a:rPr kumimoji="1" lang="zh-CN" altLang="en-US" dirty="0"/>
              <a:t>在基于</a:t>
            </a:r>
            <a:r>
              <a:rPr kumimoji="1" lang="en-US" altLang="zh-CN" dirty="0" err="1"/>
              <a:t>kubefed</a:t>
            </a:r>
            <a:r>
              <a:rPr kumimoji="1" lang="zh-CN" altLang="en-US" dirty="0"/>
              <a:t>的实践</a:t>
            </a:r>
          </a:p>
        </p:txBody>
      </p:sp>
    </p:spTree>
    <p:extLst>
      <p:ext uri="{BB962C8B-B14F-4D97-AF65-F5344CB8AC3E}">
        <p14:creationId xmlns:p14="http://schemas.microsoft.com/office/powerpoint/2010/main" val="1871524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这里我们定义了两个概念 </a:t>
            </a:r>
            <a:r>
              <a:rPr kumimoji="1" lang="en-US" altLang="zh-CN" dirty="0"/>
              <a:t>host</a:t>
            </a:r>
            <a:r>
              <a:rPr kumimoji="1" lang="zh-CN" altLang="en-US" dirty="0"/>
              <a:t>集群指的是装了</a:t>
            </a:r>
            <a:r>
              <a:rPr kumimoji="1" lang="en-US" altLang="zh-CN" dirty="0" err="1"/>
              <a:t>kubefed</a:t>
            </a:r>
            <a:r>
              <a:rPr kumimoji="1" lang="zh-CN" altLang="en-US" dirty="0"/>
              <a:t>的集群 属于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member</a:t>
            </a:r>
            <a:r>
              <a:rPr kumimoji="1" lang="zh-CN" altLang="en-US" dirty="0"/>
              <a:t>集群指的是被管控集群 </a:t>
            </a:r>
            <a:r>
              <a:rPr kumimoji="1" lang="en-US" altLang="zh-CN" dirty="0"/>
              <a:t>host</a:t>
            </a:r>
            <a:r>
              <a:rPr kumimoji="1" lang="zh-CN" altLang="en-US" dirty="0"/>
              <a:t>集群与</a:t>
            </a:r>
            <a:r>
              <a:rPr kumimoji="1" lang="en-US" altLang="zh-CN" dirty="0"/>
              <a:t>member</a:t>
            </a:r>
            <a:r>
              <a:rPr kumimoji="1" lang="zh-CN" altLang="en-US" dirty="0"/>
              <a:t>集群之间属于联邦关系 </a:t>
            </a:r>
          </a:p>
        </p:txBody>
      </p:sp>
    </p:spTree>
    <p:extLst>
      <p:ext uri="{BB962C8B-B14F-4D97-AF65-F5344CB8AC3E}">
        <p14:creationId xmlns:p14="http://schemas.microsoft.com/office/powerpoint/2010/main" val="4290030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-1291579"/>
            <a:ext cx="29260800" cy="19507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2921000" y="330200"/>
            <a:ext cx="18542000" cy="9207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13"/>
          </p:nvPr>
        </p:nvSpPr>
        <p:spPr>
          <a:xfrm>
            <a:off x="8016875" y="-63500"/>
            <a:ext cx="19831050" cy="13220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idx="13"/>
          </p:nvPr>
        </p:nvSpPr>
        <p:spPr>
          <a:xfrm>
            <a:off x="9972675" y="2125132"/>
            <a:ext cx="16402050" cy="10934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buClrTx/>
              <a:defRPr sz="3800"/>
            </a:lvl1pPr>
            <a:lvl2pPr marL="1117600" indent="-558800">
              <a:spcBef>
                <a:spcPts val="4500"/>
              </a:spcBef>
              <a:buClrTx/>
              <a:defRPr sz="3800"/>
            </a:lvl2pPr>
            <a:lvl3pPr marL="1676400" indent="-558800">
              <a:spcBef>
                <a:spcPts val="4500"/>
              </a:spcBef>
              <a:buClrTx/>
              <a:defRPr sz="3800"/>
            </a:lvl3pPr>
            <a:lvl4pPr marL="2235200" indent="-558800">
              <a:spcBef>
                <a:spcPts val="4500"/>
              </a:spcBef>
              <a:buClrTx/>
              <a:defRPr sz="3800"/>
            </a:lvl4pPr>
            <a:lvl5pPr marL="2794000" indent="-558800">
              <a:spcBef>
                <a:spcPts val="4500"/>
              </a:spcBef>
              <a:buClrTx/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5290800" y="6870700"/>
            <a:ext cx="8343900" cy="5562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5316200" y="952500"/>
            <a:ext cx="8305800" cy="5537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-1739900" y="-258233"/>
            <a:ext cx="20065999" cy="133773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tif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tif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tif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tif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tif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tif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tif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tif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291" y="881068"/>
            <a:ext cx="9376475" cy="8966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680" y="4411467"/>
            <a:ext cx="15780640" cy="41663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1" name="矩形"/>
          <p:cNvSpPr/>
          <p:nvPr/>
        </p:nvSpPr>
        <p:spPr>
          <a:xfrm>
            <a:off x="-19349" y="5470277"/>
            <a:ext cx="3946302" cy="1270001"/>
          </a:xfrm>
          <a:prstGeom prst="rect">
            <a:avLst/>
          </a:prstGeom>
          <a:gradFill>
            <a:gsLst>
              <a:gs pos="0">
                <a:srgbClr val="00A971"/>
              </a:gs>
              <a:gs pos="100000">
                <a:srgbClr val="00A971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2" name="矩形"/>
          <p:cNvSpPr/>
          <p:nvPr/>
        </p:nvSpPr>
        <p:spPr>
          <a:xfrm>
            <a:off x="20457047" y="5470277"/>
            <a:ext cx="3946302" cy="1270001"/>
          </a:xfrm>
          <a:prstGeom prst="rect">
            <a:avLst/>
          </a:prstGeom>
          <a:gradFill>
            <a:gsLst>
              <a:gs pos="0">
                <a:srgbClr val="00A971"/>
              </a:gs>
              <a:gs pos="100000">
                <a:srgbClr val="00A971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92" y="525468"/>
            <a:ext cx="6532506" cy="6246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4">
            <a:alphaModFix amt="32524"/>
          </a:blip>
          <a:stretch>
            <a:fillRect/>
          </a:stretch>
        </p:blipFill>
        <p:spPr>
          <a:xfrm>
            <a:off x="1066800" y="12879492"/>
            <a:ext cx="21898417" cy="407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6" name="KubeSphere 历程回顾与未来展望"/>
          <p:cNvSpPr txBox="1"/>
          <p:nvPr/>
        </p:nvSpPr>
        <p:spPr>
          <a:xfrm>
            <a:off x="689892" y="1333254"/>
            <a:ext cx="11301172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 lang="en-US" altLang="zh-CN" dirty="0" err="1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KubeSphere</a:t>
            </a:r>
            <a:r>
              <a:rPr lang="en-US" altLang="zh-CN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 with </a:t>
            </a:r>
            <a:r>
              <a:rPr lang="en-US" altLang="zh-CN" dirty="0" err="1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Kubefed</a:t>
            </a:r>
            <a:endParaRPr lang="en-US" altLang="zh-CN" dirty="0">
              <a:latin typeface="苹方-简" panose="020B0400000000000000" charset="-122"/>
              <a:ea typeface="苹方-简" panose="020B0400000000000000" charset="-122"/>
              <a:cs typeface="苹方-简" panose="020B0400000000000000" charset="-122"/>
            </a:endParaRPr>
          </a:p>
        </p:txBody>
      </p:sp>
      <p:pic>
        <p:nvPicPr>
          <p:cNvPr id="131" name="图像" descr="图像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8809456" y="554149"/>
            <a:ext cx="5148225" cy="9007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330314F-5E0E-7047-A51C-DCA8BC189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658" y="3062427"/>
            <a:ext cx="17710683" cy="942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5799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92" y="525468"/>
            <a:ext cx="6532506" cy="6246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4">
            <a:alphaModFix amt="32524"/>
          </a:blip>
          <a:stretch>
            <a:fillRect/>
          </a:stretch>
        </p:blipFill>
        <p:spPr>
          <a:xfrm>
            <a:off x="1066800" y="12879492"/>
            <a:ext cx="21898417" cy="407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6" name="KubeSphere 历程回顾与未来展望"/>
          <p:cNvSpPr txBox="1"/>
          <p:nvPr/>
        </p:nvSpPr>
        <p:spPr>
          <a:xfrm>
            <a:off x="689892" y="1333254"/>
            <a:ext cx="11301172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 lang="en-US" altLang="zh-CN" dirty="0" err="1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KubeSphere</a:t>
            </a:r>
            <a:r>
              <a:rPr lang="en-US" altLang="zh-CN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 with </a:t>
            </a:r>
            <a:r>
              <a:rPr lang="en-US" altLang="zh-CN" dirty="0" err="1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Kubefed</a:t>
            </a:r>
            <a:endParaRPr lang="en-US" altLang="zh-CN" dirty="0">
              <a:latin typeface="苹方-简" panose="020B0400000000000000" charset="-122"/>
              <a:ea typeface="苹方-简" panose="020B0400000000000000" charset="-122"/>
              <a:cs typeface="苹方-简" panose="020B0400000000000000" charset="-122"/>
            </a:endParaRPr>
          </a:p>
        </p:txBody>
      </p:sp>
      <p:pic>
        <p:nvPicPr>
          <p:cNvPr id="131" name="图像" descr="图像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8809456" y="554149"/>
            <a:ext cx="5148225" cy="9007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1D8AE14-B691-DE47-A6F6-F507FDA16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900" y="2696173"/>
            <a:ext cx="18110200" cy="98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3528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92" y="525468"/>
            <a:ext cx="6532506" cy="6246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4">
            <a:alphaModFix amt="32524"/>
          </a:blip>
          <a:stretch>
            <a:fillRect/>
          </a:stretch>
        </p:blipFill>
        <p:spPr>
          <a:xfrm>
            <a:off x="1066800" y="12879492"/>
            <a:ext cx="21898417" cy="407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6" name="KubeSphere 历程回顾与未来展望"/>
          <p:cNvSpPr txBox="1"/>
          <p:nvPr/>
        </p:nvSpPr>
        <p:spPr>
          <a:xfrm>
            <a:off x="689892" y="1190103"/>
            <a:ext cx="11301172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 lang="en-US" altLang="zh-CN" dirty="0" err="1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KubeSphere</a:t>
            </a:r>
            <a:r>
              <a:rPr lang="en-US" altLang="zh-CN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 with </a:t>
            </a:r>
            <a:r>
              <a:rPr lang="en-US" altLang="zh-CN" dirty="0" err="1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Kubefed</a:t>
            </a:r>
            <a:endParaRPr lang="en-US" altLang="zh-CN" dirty="0">
              <a:latin typeface="苹方-简" panose="020B0400000000000000" charset="-122"/>
              <a:ea typeface="苹方-简" panose="020B0400000000000000" charset="-122"/>
              <a:cs typeface="苹方-简" panose="020B0400000000000000" charset="-122"/>
            </a:endParaRPr>
          </a:p>
        </p:txBody>
      </p:sp>
      <p:pic>
        <p:nvPicPr>
          <p:cNvPr id="131" name="图像" descr="图像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8809456" y="554149"/>
            <a:ext cx="5148225" cy="9007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29EEEBC-8EA5-CE46-A97C-A9B5A7ED0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3926" y="2966553"/>
            <a:ext cx="16354276" cy="869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2062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92" y="525468"/>
            <a:ext cx="6532506" cy="6246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4">
            <a:alphaModFix amt="32524"/>
          </a:blip>
          <a:stretch>
            <a:fillRect/>
          </a:stretch>
        </p:blipFill>
        <p:spPr>
          <a:xfrm>
            <a:off x="1066800" y="12879492"/>
            <a:ext cx="21898417" cy="407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6" name="KubeSphere 历程回顾与未来展望"/>
          <p:cNvSpPr txBox="1"/>
          <p:nvPr/>
        </p:nvSpPr>
        <p:spPr>
          <a:xfrm>
            <a:off x="689892" y="1347436"/>
            <a:ext cx="16498106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pPr algn="l"/>
            <a:r>
              <a:rPr lang="en-US" altLang="zh-CN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Tower</a:t>
            </a:r>
            <a:r>
              <a:rPr lang="zh-CN" altLang="en-US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 提供私有云场景下的集群代理能力</a:t>
            </a:r>
            <a:endParaRPr lang="en-US" altLang="zh-CN" dirty="0">
              <a:latin typeface="苹方-简" panose="020B0400000000000000" charset="-122"/>
              <a:ea typeface="苹方-简" panose="020B0400000000000000" charset="-122"/>
              <a:cs typeface="苹方-简" panose="020B0400000000000000" charset="-122"/>
            </a:endParaRPr>
          </a:p>
        </p:txBody>
      </p:sp>
      <p:pic>
        <p:nvPicPr>
          <p:cNvPr id="131" name="图像" descr="图像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8809456" y="554149"/>
            <a:ext cx="5148225" cy="9007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B1C231-473E-2C42-A585-9AB3FC27F3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394" y="3188505"/>
            <a:ext cx="18983211" cy="902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9877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92" y="525468"/>
            <a:ext cx="6532506" cy="6246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4">
            <a:alphaModFix amt="32524"/>
          </a:blip>
          <a:stretch>
            <a:fillRect/>
          </a:stretch>
        </p:blipFill>
        <p:spPr>
          <a:xfrm>
            <a:off x="1066800" y="12879492"/>
            <a:ext cx="21898417" cy="407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6" name="KubeSphere 历程回顾与未来展望"/>
          <p:cNvSpPr txBox="1"/>
          <p:nvPr/>
        </p:nvSpPr>
        <p:spPr>
          <a:xfrm>
            <a:off x="689892" y="1483749"/>
            <a:ext cx="6325450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 lang="en-US" altLang="zh-CN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Tower</a:t>
            </a:r>
            <a:r>
              <a:rPr lang="zh-CN" altLang="en-US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工作流程</a:t>
            </a:r>
            <a:endParaRPr lang="en-US" altLang="zh-CN" dirty="0">
              <a:latin typeface="苹方-简" panose="020B0400000000000000" charset="-122"/>
              <a:ea typeface="苹方-简" panose="020B0400000000000000" charset="-122"/>
              <a:cs typeface="苹方-简" panose="020B0400000000000000" charset="-122"/>
            </a:endParaRPr>
          </a:p>
        </p:txBody>
      </p:sp>
      <p:pic>
        <p:nvPicPr>
          <p:cNvPr id="131" name="图像" descr="图像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8809456" y="554149"/>
            <a:ext cx="5148225" cy="9007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EC3ACC9-D56B-7748-A210-9CF4A1120C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9024" y="4066168"/>
            <a:ext cx="17105952" cy="658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4489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92" y="525468"/>
            <a:ext cx="6532506" cy="6246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4">
            <a:alphaModFix amt="32524"/>
          </a:blip>
          <a:stretch>
            <a:fillRect/>
          </a:stretch>
        </p:blipFill>
        <p:spPr>
          <a:xfrm>
            <a:off x="1066800" y="12879492"/>
            <a:ext cx="21898417" cy="407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6" name="KubeSphere 历程回顾与未来展望"/>
          <p:cNvSpPr txBox="1"/>
          <p:nvPr/>
        </p:nvSpPr>
        <p:spPr>
          <a:xfrm>
            <a:off x="689892" y="1553996"/>
            <a:ext cx="9079409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 lang="zh-CN" altLang="en-US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多集群下的多租户支持</a:t>
            </a:r>
            <a:endParaRPr lang="en-US" altLang="zh-CN" dirty="0">
              <a:latin typeface="苹方-简" panose="020B0400000000000000" charset="-122"/>
              <a:ea typeface="苹方-简" panose="020B0400000000000000" charset="-122"/>
              <a:cs typeface="苹方-简" panose="020B0400000000000000" charset="-122"/>
            </a:endParaRPr>
          </a:p>
        </p:txBody>
      </p:sp>
      <p:pic>
        <p:nvPicPr>
          <p:cNvPr id="131" name="图像" descr="图像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8809456" y="554149"/>
            <a:ext cx="5148225" cy="9007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8D517A3-391B-004D-90AC-673028453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559" y="3564207"/>
            <a:ext cx="22456882" cy="732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9438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92" y="525468"/>
            <a:ext cx="6532506" cy="6246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4">
            <a:alphaModFix amt="32524"/>
          </a:blip>
          <a:stretch>
            <a:fillRect/>
          </a:stretch>
        </p:blipFill>
        <p:spPr>
          <a:xfrm>
            <a:off x="1066800" y="12879492"/>
            <a:ext cx="21898417" cy="407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6" name="KubeSphere 历程回顾与未来展望"/>
          <p:cNvSpPr txBox="1"/>
          <p:nvPr/>
        </p:nvSpPr>
        <p:spPr>
          <a:xfrm>
            <a:off x="689892" y="1553996"/>
            <a:ext cx="9079409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 lang="zh-CN" altLang="en-US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多集群下的多租户支持</a:t>
            </a:r>
            <a:endParaRPr lang="en-US" altLang="zh-CN" dirty="0">
              <a:latin typeface="苹方-简" panose="020B0400000000000000" charset="-122"/>
              <a:ea typeface="苹方-简" panose="020B0400000000000000" charset="-122"/>
              <a:cs typeface="苹方-简" panose="020B0400000000000000" charset="-122"/>
            </a:endParaRPr>
          </a:p>
        </p:txBody>
      </p:sp>
      <p:pic>
        <p:nvPicPr>
          <p:cNvPr id="131" name="图像" descr="图像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8809456" y="554149"/>
            <a:ext cx="5148225" cy="9007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9AE73FA-2E9D-5F4E-92F3-4826FE9AF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058" y="3137657"/>
            <a:ext cx="14257899" cy="850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4540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92" y="525468"/>
            <a:ext cx="6532506" cy="6246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4">
            <a:alphaModFix amt="32524"/>
          </a:blip>
          <a:stretch>
            <a:fillRect/>
          </a:stretch>
        </p:blipFill>
        <p:spPr>
          <a:xfrm>
            <a:off x="1066800" y="12879492"/>
            <a:ext cx="21898417" cy="407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6" name="KubeSphere 历程回顾与未来展望"/>
          <p:cNvSpPr txBox="1"/>
          <p:nvPr/>
        </p:nvSpPr>
        <p:spPr>
          <a:xfrm>
            <a:off x="689892" y="1678742"/>
            <a:ext cx="10520508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 lang="zh-CN" altLang="en-US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统一单集群</a:t>
            </a:r>
            <a:r>
              <a:rPr lang="en-US" altLang="zh-CN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/</a:t>
            </a:r>
            <a:r>
              <a:rPr lang="zh-CN" altLang="en-US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多集群</a:t>
            </a:r>
            <a:r>
              <a:rPr lang="en-US" altLang="zh-CN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ns</a:t>
            </a:r>
            <a:r>
              <a:rPr lang="zh-CN" altLang="en-US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管理</a:t>
            </a:r>
            <a:endParaRPr lang="en-US" altLang="zh-CN" dirty="0">
              <a:latin typeface="苹方-简" panose="020B0400000000000000" charset="-122"/>
              <a:ea typeface="苹方-简" panose="020B0400000000000000" charset="-122"/>
              <a:cs typeface="苹方-简" panose="020B0400000000000000" charset="-122"/>
            </a:endParaRPr>
          </a:p>
        </p:txBody>
      </p:sp>
      <p:pic>
        <p:nvPicPr>
          <p:cNvPr id="131" name="图像" descr="图像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8809456" y="554149"/>
            <a:ext cx="5148225" cy="9007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60FCBE-CB60-9647-B62B-A6DD8BD91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76031" y="3387149"/>
            <a:ext cx="10230356" cy="79847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C8A866-7677-D644-82D7-D4D5A23F6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3297" y="3387149"/>
            <a:ext cx="10608703" cy="798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6701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92" y="525468"/>
            <a:ext cx="6532506" cy="6246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4">
            <a:alphaModFix amt="32524"/>
          </a:blip>
          <a:stretch>
            <a:fillRect/>
          </a:stretch>
        </p:blipFill>
        <p:spPr>
          <a:xfrm>
            <a:off x="1066800" y="12879492"/>
            <a:ext cx="21898417" cy="407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6" name="KubeSphere 历程回顾与未来展望"/>
          <p:cNvSpPr txBox="1"/>
          <p:nvPr/>
        </p:nvSpPr>
        <p:spPr>
          <a:xfrm>
            <a:off x="687248" y="1421597"/>
            <a:ext cx="23009504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 lang="zh-CN" altLang="en-US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应用一键部署 可配置的集群差异化设置 屏蔽</a:t>
            </a:r>
            <a:r>
              <a:rPr lang="en-US" altLang="zh-CN" dirty="0" err="1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kubefed</a:t>
            </a:r>
            <a:r>
              <a:rPr lang="zh-CN" altLang="en-US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底层</a:t>
            </a:r>
            <a:endParaRPr lang="en-US" altLang="zh-CN" dirty="0">
              <a:latin typeface="苹方-简" panose="020B0400000000000000" charset="-122"/>
              <a:ea typeface="苹方-简" panose="020B0400000000000000" charset="-122"/>
              <a:cs typeface="苹方-简" panose="020B0400000000000000" charset="-122"/>
            </a:endParaRPr>
          </a:p>
        </p:txBody>
      </p:sp>
      <p:pic>
        <p:nvPicPr>
          <p:cNvPr id="131" name="图像" descr="图像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8809456" y="554149"/>
            <a:ext cx="5148225" cy="9007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AB7868D-590B-DF48-BA05-2DB77EBA1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835" y="3276968"/>
            <a:ext cx="9894079" cy="87411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06F7B00-5D6A-CE41-B7D9-E05C874FB2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97027" y="3276968"/>
            <a:ext cx="10577138" cy="87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5939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92" y="525468"/>
            <a:ext cx="6532506" cy="6246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4">
            <a:alphaModFix amt="32524"/>
          </a:blip>
          <a:stretch>
            <a:fillRect/>
          </a:stretch>
        </p:blipFill>
        <p:spPr>
          <a:xfrm>
            <a:off x="1066800" y="12879492"/>
            <a:ext cx="21898417" cy="407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6" name="KubeSphere 历程回顾与未来展望"/>
          <p:cNvSpPr txBox="1"/>
          <p:nvPr/>
        </p:nvSpPr>
        <p:spPr>
          <a:xfrm>
            <a:off x="689892" y="1457615"/>
            <a:ext cx="8181727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 lang="zh-CN" altLang="en-US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联邦资源的状态收集</a:t>
            </a:r>
            <a:endParaRPr lang="en-US" altLang="zh-CN" dirty="0">
              <a:latin typeface="苹方-简" panose="020B0400000000000000" charset="-122"/>
              <a:ea typeface="苹方-简" panose="020B0400000000000000" charset="-122"/>
              <a:cs typeface="苹方-简" panose="020B0400000000000000" charset="-122"/>
            </a:endParaRPr>
          </a:p>
        </p:txBody>
      </p:sp>
      <p:pic>
        <p:nvPicPr>
          <p:cNvPr id="131" name="图像" descr="图像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8809456" y="554149"/>
            <a:ext cx="5148225" cy="9007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D2C4CD2-267D-C343-B21B-B2BAEB634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9235" y="3289612"/>
            <a:ext cx="18128392" cy="840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42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KubeSphere 历程回顾与未来展望"/>
          <p:cNvSpPr txBox="1"/>
          <p:nvPr/>
        </p:nvSpPr>
        <p:spPr>
          <a:xfrm>
            <a:off x="4654680" y="4773759"/>
            <a:ext cx="15074640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 lang="zh-CN" altLang="en-US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混合云下的</a:t>
            </a:r>
            <a:r>
              <a:rPr lang="en-US" altLang="zh-CN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k8s</a:t>
            </a:r>
            <a:r>
              <a:rPr lang="zh-CN" altLang="en-US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多集群管理与应用部署</a:t>
            </a:r>
            <a:endParaRPr dirty="0">
              <a:latin typeface="苹方-简" panose="020B0400000000000000" charset="-122"/>
              <a:ea typeface="苹方-简" panose="020B0400000000000000" charset="-122"/>
              <a:cs typeface="苹方-简" panose="020B0400000000000000" charset="-122"/>
            </a:endParaRPr>
          </a:p>
        </p:txBody>
      </p:sp>
      <p:sp>
        <p:nvSpPr>
          <p:cNvPr id="127" name="周小四"/>
          <p:cNvSpPr txBox="1"/>
          <p:nvPr/>
        </p:nvSpPr>
        <p:spPr>
          <a:xfrm>
            <a:off x="11371264" y="6370439"/>
            <a:ext cx="164147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zh-CN" altLang="en-US" dirty="0">
                <a:latin typeface="苹方-简" panose="020B0400000000000000" charset="-122"/>
                <a:ea typeface="苹方-简" panose="020B0400000000000000" charset="-122"/>
              </a:rPr>
              <a:t>李宇</a:t>
            </a:r>
            <a:endParaRPr dirty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28" name="KubeSphere 容器平台研发负责人"/>
          <p:cNvSpPr txBox="1"/>
          <p:nvPr/>
        </p:nvSpPr>
        <p:spPr>
          <a:xfrm>
            <a:off x="8903442" y="7570360"/>
            <a:ext cx="6577121" cy="8104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600" b="0">
                <a:solidFill>
                  <a:srgbClr val="00A971"/>
                </a:solidFill>
              </a:defRPr>
            </a:lvl1pPr>
          </a:lstStyle>
          <a:p>
            <a:r>
              <a:rPr dirty="0" err="1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KubeSphere</a:t>
            </a:r>
            <a:r>
              <a:rPr lang="zh-CN" altLang="en-US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 研发工程师</a:t>
            </a:r>
            <a:endParaRPr dirty="0">
              <a:latin typeface="苹方-简" panose="020B0400000000000000" charset="-122"/>
              <a:ea typeface="苹方-简" panose="020B0400000000000000" charset="-122"/>
              <a:cs typeface="苹方-简" panose="020B0400000000000000" charset="-122"/>
            </a:endParaRPr>
          </a:p>
        </p:txBody>
      </p:sp>
      <p:pic>
        <p:nvPicPr>
          <p:cNvPr id="129" name="图像" descr="图像"/>
          <p:cNvPicPr>
            <a:picLocks noChangeAspect="1"/>
          </p:cNvPicPr>
          <p:nvPr/>
        </p:nvPicPr>
        <p:blipFill>
          <a:blip r:embed="rId3">
            <a:alphaModFix amt="32524"/>
          </a:blip>
          <a:stretch>
            <a:fillRect/>
          </a:stretch>
        </p:blipFill>
        <p:spPr>
          <a:xfrm>
            <a:off x="1066800" y="12879492"/>
            <a:ext cx="21898417" cy="4075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0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92" y="525468"/>
            <a:ext cx="6532506" cy="6246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1" name="图像" descr="图像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8809456" y="554149"/>
            <a:ext cx="5148225" cy="90076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92" y="525468"/>
            <a:ext cx="6532506" cy="6246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4">
            <a:alphaModFix amt="32524"/>
          </a:blip>
          <a:stretch>
            <a:fillRect/>
          </a:stretch>
        </p:blipFill>
        <p:spPr>
          <a:xfrm>
            <a:off x="1066800" y="12879492"/>
            <a:ext cx="21898417" cy="407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6" name="KubeSphere 历程回顾与未来展望"/>
          <p:cNvSpPr txBox="1"/>
          <p:nvPr/>
        </p:nvSpPr>
        <p:spPr>
          <a:xfrm>
            <a:off x="689892" y="1492720"/>
            <a:ext cx="9802363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 lang="en-US" altLang="zh-CN" dirty="0" err="1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KubeSphere</a:t>
            </a:r>
            <a:r>
              <a:rPr lang="zh-CN" altLang="en-US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多集群架构</a:t>
            </a:r>
            <a:endParaRPr lang="en-US" altLang="zh-CN" dirty="0">
              <a:latin typeface="苹方-简" panose="020B0400000000000000" charset="-122"/>
              <a:ea typeface="苹方-简" panose="020B0400000000000000" charset="-122"/>
              <a:cs typeface="苹方-简" panose="020B0400000000000000" charset="-122"/>
            </a:endParaRPr>
          </a:p>
        </p:txBody>
      </p:sp>
      <p:pic>
        <p:nvPicPr>
          <p:cNvPr id="131" name="图像" descr="图像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8809456" y="554149"/>
            <a:ext cx="5148225" cy="9007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1436701-6251-494D-AA65-94A8363BC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755" y="2944895"/>
            <a:ext cx="12971217" cy="953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960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92" y="525468"/>
            <a:ext cx="6532506" cy="6246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4">
            <a:alphaModFix amt="32524"/>
          </a:blip>
          <a:stretch>
            <a:fillRect/>
          </a:stretch>
        </p:blipFill>
        <p:spPr>
          <a:xfrm>
            <a:off x="1066800" y="12879492"/>
            <a:ext cx="21898417" cy="407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6" name="KubeSphere 历程回顾与未来展望"/>
          <p:cNvSpPr txBox="1"/>
          <p:nvPr/>
        </p:nvSpPr>
        <p:spPr>
          <a:xfrm>
            <a:off x="689892" y="1711137"/>
            <a:ext cx="2391680" cy="121058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 lang="en-US" altLang="zh-CN" sz="7200" dirty="0">
                <a:solidFill>
                  <a:srgbClr val="00A971"/>
                </a:solidFill>
                <a:latin typeface="Noto Sans S Chinese Medium"/>
                <a:ea typeface="苹方-简" panose="020B0400000000000000" charset="-122"/>
                <a:cs typeface="苹方-简" panose="020B0400000000000000" charset="-122"/>
              </a:rPr>
              <a:t>TODO</a:t>
            </a:r>
            <a:endParaRPr lang="en-US" altLang="zh-CN" dirty="0">
              <a:latin typeface="苹方-简" panose="020B0400000000000000" charset="-122"/>
              <a:ea typeface="苹方-简" panose="020B0400000000000000" charset="-122"/>
              <a:cs typeface="苹方-简" panose="020B0400000000000000" charset="-122"/>
            </a:endParaRPr>
          </a:p>
        </p:txBody>
      </p:sp>
      <p:pic>
        <p:nvPicPr>
          <p:cNvPr id="131" name="图像" descr="图像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8809456" y="554149"/>
            <a:ext cx="5148225" cy="9007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43C639C-8081-5A49-9025-78851F71BDB3}"/>
              </a:ext>
            </a:extLst>
          </p:cNvPr>
          <p:cNvSpPr txBox="1"/>
          <p:nvPr/>
        </p:nvSpPr>
        <p:spPr>
          <a:xfrm>
            <a:off x="4792718" y="3482717"/>
            <a:ext cx="13589876" cy="675056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kumimoji="0" lang="zh-CN" altLang="en-US" sz="4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中心化的</a:t>
            </a:r>
            <a:r>
              <a:rPr lang="en-US" altLang="zh-CN" sz="4800" dirty="0"/>
              <a:t>C</a:t>
            </a: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ontrol</a:t>
            </a:r>
            <a:r>
              <a:rPr lang="zh-CN" altLang="en-US" sz="4800" dirty="0"/>
              <a:t> </a:t>
            </a:r>
            <a:r>
              <a:rPr lang="en-US" altLang="zh-CN" sz="4800" dirty="0"/>
              <a:t>Plane </a:t>
            </a:r>
            <a:r>
              <a:rPr lang="zh-CN" altLang="en-US" sz="4800" dirty="0"/>
              <a:t>资源同步只能</a:t>
            </a:r>
            <a:r>
              <a:rPr lang="en-US" altLang="zh-CN" sz="4800" dirty="0"/>
              <a:t>push</a:t>
            </a:r>
            <a:endParaRPr kumimoji="0" lang="en-US" altLang="zh-CN" sz="4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lang="en-US" altLang="zh-CN" sz="4800" dirty="0"/>
              <a:t>KS</a:t>
            </a:r>
            <a:r>
              <a:rPr kumimoji="0" lang="zh-CN" altLang="en-US" sz="4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用户二次开发门槛较高</a:t>
            </a:r>
            <a:endParaRPr kumimoji="0" lang="en-US" altLang="zh-CN" sz="4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lang="zh-CN" altLang="en-US" sz="4800" dirty="0"/>
              <a:t>引入了额外的</a:t>
            </a:r>
            <a:r>
              <a:rPr lang="en-US" altLang="zh-CN" sz="4800" dirty="0"/>
              <a:t>API</a:t>
            </a:r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lang="en-US" altLang="zh-CN" sz="4800" dirty="0" err="1"/>
              <a:t>Kubefed</a:t>
            </a:r>
            <a:r>
              <a:rPr lang="zh-CN" altLang="en-US" sz="4800" dirty="0"/>
              <a:t>社区活跃度不高</a:t>
            </a:r>
            <a:endParaRPr lang="en-US" altLang="zh-CN" sz="4800" dirty="0"/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kumimoji="0" lang="zh-CN" altLang="en-US" sz="4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多集群的服务发现</a:t>
            </a:r>
            <a:endParaRPr kumimoji="0" lang="en-US" altLang="zh-CN" sz="4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lang="zh-CN" altLang="en-US" sz="4800" dirty="0"/>
              <a:t>多集群资源副本数的调度</a:t>
            </a:r>
            <a:endParaRPr kumimoji="0" lang="zh-CN" altLang="en-US" sz="4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29433163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92" y="525468"/>
            <a:ext cx="6532506" cy="6246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4">
            <a:alphaModFix amt="32524"/>
          </a:blip>
          <a:stretch>
            <a:fillRect/>
          </a:stretch>
        </p:blipFill>
        <p:spPr>
          <a:xfrm>
            <a:off x="1066800" y="12879492"/>
            <a:ext cx="21898417" cy="407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6" name="KubeSphere 历程回顾与未来展望"/>
          <p:cNvSpPr txBox="1"/>
          <p:nvPr/>
        </p:nvSpPr>
        <p:spPr>
          <a:xfrm>
            <a:off x="689894" y="1558806"/>
            <a:ext cx="12835244" cy="121058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 lang="en-US" altLang="zh-CN" sz="7200" dirty="0" err="1">
                <a:solidFill>
                  <a:srgbClr val="00A971"/>
                </a:solidFill>
                <a:latin typeface="Noto Sans S Chinese Medium"/>
                <a:ea typeface="Noto Sans S Chinese Medium"/>
                <a:cs typeface="Noto Sans S Chinese Medium"/>
              </a:rPr>
              <a:t>liqo</a:t>
            </a:r>
            <a:r>
              <a:rPr lang="en-US" altLang="zh-CN" sz="7200" dirty="0">
                <a:solidFill>
                  <a:srgbClr val="00A971"/>
                </a:solidFill>
                <a:latin typeface="Noto Sans S Chinese Medium"/>
                <a:ea typeface="Noto Sans S Chinese Medium"/>
                <a:cs typeface="Noto Sans S Chinese Medium"/>
              </a:rPr>
              <a:t> </a:t>
            </a:r>
            <a:r>
              <a:rPr lang="zh-CN" altLang="en-US" sz="7200" dirty="0">
                <a:solidFill>
                  <a:srgbClr val="00A971"/>
                </a:solidFill>
                <a:latin typeface="Noto Sans S Chinese Medium"/>
                <a:ea typeface="Noto Sans S Chinese Medium"/>
                <a:cs typeface="Noto Sans S Chinese Medium"/>
              </a:rPr>
              <a:t>去中心化的多集群解决方案</a:t>
            </a:r>
            <a:endParaRPr lang="en-US" altLang="zh-CN" dirty="0">
              <a:latin typeface="苹方-简" panose="020B0400000000000000" charset="-122"/>
              <a:ea typeface="苹方-简" panose="020B0400000000000000" charset="-122"/>
              <a:cs typeface="苹方-简" panose="020B0400000000000000" charset="-122"/>
            </a:endParaRPr>
          </a:p>
        </p:txBody>
      </p:sp>
      <p:pic>
        <p:nvPicPr>
          <p:cNvPr id="131" name="图像" descr="图像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8809456" y="554149"/>
            <a:ext cx="5148225" cy="9007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1B8AAA62-DC7D-D546-A5EB-CED622324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3489" y="3132893"/>
            <a:ext cx="12417022" cy="745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2272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92" y="525468"/>
            <a:ext cx="6532506" cy="6246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4">
            <a:alphaModFix amt="32524"/>
          </a:blip>
          <a:stretch>
            <a:fillRect/>
          </a:stretch>
        </p:blipFill>
        <p:spPr>
          <a:xfrm>
            <a:off x="1066800" y="12879492"/>
            <a:ext cx="21898417" cy="407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6" name="KubeSphere 历程回顾与未来展望"/>
          <p:cNvSpPr txBox="1"/>
          <p:nvPr/>
        </p:nvSpPr>
        <p:spPr>
          <a:xfrm>
            <a:off x="689894" y="1558806"/>
            <a:ext cx="12835244" cy="121058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 lang="en-US" altLang="zh-CN" sz="7200" dirty="0" err="1">
                <a:solidFill>
                  <a:srgbClr val="00A971"/>
                </a:solidFill>
                <a:latin typeface="Noto Sans S Chinese Medium"/>
                <a:ea typeface="Noto Sans S Chinese Medium"/>
                <a:cs typeface="Noto Sans S Chinese Medium"/>
              </a:rPr>
              <a:t>liqo</a:t>
            </a:r>
            <a:r>
              <a:rPr lang="en-US" altLang="zh-CN" sz="7200" dirty="0">
                <a:solidFill>
                  <a:srgbClr val="00A971"/>
                </a:solidFill>
                <a:latin typeface="Noto Sans S Chinese Medium"/>
                <a:ea typeface="Noto Sans S Chinese Medium"/>
                <a:cs typeface="Noto Sans S Chinese Medium"/>
              </a:rPr>
              <a:t> </a:t>
            </a:r>
            <a:r>
              <a:rPr lang="zh-CN" altLang="en-US" sz="7200" dirty="0">
                <a:solidFill>
                  <a:srgbClr val="00A971"/>
                </a:solidFill>
                <a:latin typeface="Noto Sans S Chinese Medium"/>
                <a:ea typeface="Noto Sans S Chinese Medium"/>
                <a:cs typeface="Noto Sans S Chinese Medium"/>
              </a:rPr>
              <a:t>去中心化的多集群解决方案</a:t>
            </a:r>
            <a:endParaRPr lang="en-US" altLang="zh-CN" dirty="0">
              <a:latin typeface="苹方-简" panose="020B0400000000000000" charset="-122"/>
              <a:ea typeface="苹方-简" panose="020B0400000000000000" charset="-122"/>
              <a:cs typeface="苹方-简" panose="020B0400000000000000" charset="-122"/>
            </a:endParaRPr>
          </a:p>
        </p:txBody>
      </p:sp>
      <p:pic>
        <p:nvPicPr>
          <p:cNvPr id="131" name="图像" descr="图像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8809456" y="554149"/>
            <a:ext cx="5148225" cy="9007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347BBAA-4258-5B40-9FCF-2D85FE5BB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3391" y="3178055"/>
            <a:ext cx="16617218" cy="95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0459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92" y="525468"/>
            <a:ext cx="6532506" cy="6246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3">
            <a:alphaModFix amt="32524"/>
          </a:blip>
          <a:stretch>
            <a:fillRect/>
          </a:stretch>
        </p:blipFill>
        <p:spPr>
          <a:xfrm>
            <a:off x="1066800" y="12879492"/>
            <a:ext cx="21898417" cy="407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1" name="图像" descr="图像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8809456" y="554149"/>
            <a:ext cx="5148225" cy="9007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2CB9E62-C9B8-ED40-9B13-66263EA65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0596" y="2456825"/>
            <a:ext cx="16822807" cy="939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1163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92" y="525468"/>
            <a:ext cx="6532506" cy="6246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3">
            <a:alphaModFix amt="32524"/>
          </a:blip>
          <a:stretch>
            <a:fillRect/>
          </a:stretch>
        </p:blipFill>
        <p:spPr>
          <a:xfrm>
            <a:off x="1066800" y="12879492"/>
            <a:ext cx="21898417" cy="407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6" name="KubeSphere 历程回顾与未来展望"/>
          <p:cNvSpPr txBox="1"/>
          <p:nvPr/>
        </p:nvSpPr>
        <p:spPr>
          <a:xfrm>
            <a:off x="11150849" y="5678190"/>
            <a:ext cx="2082301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 lang="en-US" altLang="zh-CN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Q&amp;A</a:t>
            </a:r>
          </a:p>
        </p:txBody>
      </p:sp>
      <p:pic>
        <p:nvPicPr>
          <p:cNvPr id="131" name="图像" descr="图像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8809456" y="554149"/>
            <a:ext cx="5148225" cy="90076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26324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92" y="525468"/>
            <a:ext cx="6532506" cy="6246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4">
            <a:alphaModFix amt="32524"/>
          </a:blip>
          <a:stretch>
            <a:fillRect/>
          </a:stretch>
        </p:blipFill>
        <p:spPr>
          <a:xfrm>
            <a:off x="1066800" y="12879492"/>
            <a:ext cx="21898417" cy="407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6" name="KubeSphere 历程回顾与未来展望"/>
          <p:cNvSpPr txBox="1"/>
          <p:nvPr/>
        </p:nvSpPr>
        <p:spPr>
          <a:xfrm>
            <a:off x="689892" y="1178260"/>
            <a:ext cx="2795637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 lang="zh-CN" altLang="en-US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单集群</a:t>
            </a:r>
            <a:endParaRPr dirty="0">
              <a:latin typeface="苹方-简" panose="020B0400000000000000" charset="-122"/>
              <a:ea typeface="苹方-简" panose="020B0400000000000000" charset="-122"/>
              <a:cs typeface="苹方-简" panose="020B0400000000000000" charset="-122"/>
            </a:endParaRPr>
          </a:p>
        </p:txBody>
      </p:sp>
      <p:pic>
        <p:nvPicPr>
          <p:cNvPr id="131" name="图像" descr="图像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8809456" y="554149"/>
            <a:ext cx="5148225" cy="9007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0B13EF2-7227-3E46-9C3A-005EF90071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63" y="2769780"/>
            <a:ext cx="13751318" cy="1031348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00673224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92" y="525468"/>
            <a:ext cx="6532506" cy="6246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4">
            <a:alphaModFix amt="32524"/>
          </a:blip>
          <a:stretch>
            <a:fillRect/>
          </a:stretch>
        </p:blipFill>
        <p:spPr>
          <a:xfrm>
            <a:off x="1066800" y="12879492"/>
            <a:ext cx="21898417" cy="407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6" name="KubeSphere 历程回顾与未来展望"/>
          <p:cNvSpPr txBox="1"/>
          <p:nvPr/>
        </p:nvSpPr>
        <p:spPr>
          <a:xfrm>
            <a:off x="689892" y="1324101"/>
            <a:ext cx="4591000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 lang="zh-CN" altLang="en-US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多集群场景</a:t>
            </a:r>
            <a:endParaRPr dirty="0">
              <a:latin typeface="苹方-简" panose="020B0400000000000000" charset="-122"/>
              <a:ea typeface="苹方-简" panose="020B0400000000000000" charset="-122"/>
              <a:cs typeface="苹方-简" panose="020B0400000000000000" charset="-122"/>
            </a:endParaRPr>
          </a:p>
        </p:txBody>
      </p:sp>
      <p:pic>
        <p:nvPicPr>
          <p:cNvPr id="131" name="图像" descr="图像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8809456" y="554149"/>
            <a:ext cx="5148225" cy="9007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3F1EE91-6ABB-474E-82D8-134DB7815A0F}"/>
              </a:ext>
            </a:extLst>
          </p:cNvPr>
          <p:cNvSpPr txBox="1"/>
          <p:nvPr/>
        </p:nvSpPr>
        <p:spPr>
          <a:xfrm>
            <a:off x="2729966" y="3653421"/>
            <a:ext cx="6424836" cy="70275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lang="zh-CN" altLang="en-US" sz="5000" dirty="0"/>
              <a:t>物理隔离</a:t>
            </a:r>
            <a:endParaRPr lang="en-US" altLang="zh-CN" sz="5000" dirty="0"/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lang="zh-CN" altLang="en-US" sz="5000" dirty="0"/>
              <a:t>混合云</a:t>
            </a:r>
            <a:endParaRPr lang="en-US" altLang="zh-CN" sz="5000" dirty="0"/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kumimoji="0" lang="zh-CN" alt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应用异地多活</a:t>
            </a:r>
            <a:endParaRPr kumimoji="0" lang="en-US" altLang="zh-CN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kumimoji="0" lang="zh-CN" alt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开发</a:t>
            </a:r>
            <a:r>
              <a:rPr kumimoji="0" lang="en-US" altLang="zh-CN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/</a:t>
            </a:r>
            <a:r>
              <a:rPr kumimoji="0" lang="zh-CN" alt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测试</a:t>
            </a:r>
            <a:r>
              <a:rPr kumimoji="0" lang="en-US" altLang="zh-CN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/</a:t>
            </a:r>
            <a:r>
              <a:rPr kumimoji="0" lang="zh-CN" alt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生产环境</a:t>
            </a:r>
            <a:endParaRPr kumimoji="0" lang="en-US" altLang="zh-CN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lang="zh-CN" altLang="en-US" sz="5000" dirty="0"/>
              <a:t>可拓展性</a:t>
            </a:r>
            <a:endParaRPr kumimoji="0" lang="en-US" altLang="zh-CN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lang="en-US" altLang="zh-CN" sz="5000" dirty="0"/>
              <a:t>…</a:t>
            </a:r>
            <a:endParaRPr kumimoji="0" lang="en-US" altLang="zh-CN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1C369D-4E48-F447-BE44-D3319038F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8027" y="1914006"/>
            <a:ext cx="10066007" cy="105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2475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92" y="525468"/>
            <a:ext cx="6532506" cy="6246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4">
            <a:alphaModFix amt="32524"/>
          </a:blip>
          <a:stretch>
            <a:fillRect/>
          </a:stretch>
        </p:blipFill>
        <p:spPr>
          <a:xfrm>
            <a:off x="1066800" y="12879492"/>
            <a:ext cx="21898417" cy="407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6" name="KubeSphere 历程回顾与未来展望"/>
          <p:cNvSpPr txBox="1"/>
          <p:nvPr/>
        </p:nvSpPr>
        <p:spPr>
          <a:xfrm>
            <a:off x="689892" y="1285379"/>
            <a:ext cx="9079409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 lang="zh-CN" altLang="en-US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多集群现有的解决方案</a:t>
            </a:r>
            <a:endParaRPr dirty="0">
              <a:latin typeface="苹方-简" panose="020B0400000000000000" charset="-122"/>
              <a:ea typeface="苹方-简" panose="020B0400000000000000" charset="-122"/>
              <a:cs typeface="苹方-简" panose="020B0400000000000000" charset="-122"/>
            </a:endParaRPr>
          </a:p>
        </p:txBody>
      </p:sp>
      <p:pic>
        <p:nvPicPr>
          <p:cNvPr id="131" name="图像" descr="图像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8809456" y="554149"/>
            <a:ext cx="5148225" cy="9007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18797D3-A068-074C-A9EB-3252FC339D36}"/>
              </a:ext>
            </a:extLst>
          </p:cNvPr>
          <p:cNvSpPr txBox="1"/>
          <p:nvPr/>
        </p:nvSpPr>
        <p:spPr>
          <a:xfrm>
            <a:off x="2393621" y="3819410"/>
            <a:ext cx="4103688" cy="8412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Control</a:t>
            </a:r>
            <a:r>
              <a:rPr kumimoji="0" lang="zh-CN" altLang="en-US" sz="4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 </a:t>
            </a: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Plane</a:t>
            </a:r>
            <a:endParaRPr kumimoji="0" lang="zh-CN" altLang="en-US" sz="4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5A038B-9109-A942-8941-5F50D9ADD58C}"/>
              </a:ext>
            </a:extLst>
          </p:cNvPr>
          <p:cNvSpPr txBox="1"/>
          <p:nvPr/>
        </p:nvSpPr>
        <p:spPr>
          <a:xfrm>
            <a:off x="2393621" y="4960044"/>
            <a:ext cx="7245573" cy="379591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lang="en-US" altLang="zh-CN" sz="4000" dirty="0"/>
              <a:t>Federation v1(Deprecated)</a:t>
            </a:r>
          </a:p>
          <a:p>
            <a:pPr marL="571500" marR="0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lang="en-US" altLang="zh-CN" sz="4000" dirty="0"/>
              <a:t>Federation v2(</a:t>
            </a:r>
            <a:r>
              <a:rPr lang="en-US" altLang="zh-CN" sz="4000" dirty="0" err="1"/>
              <a:t>Kubefed</a:t>
            </a:r>
            <a:r>
              <a:rPr lang="en-US" altLang="zh-CN" sz="4000" dirty="0"/>
              <a:t>)</a:t>
            </a: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4000" dirty="0" err="1"/>
              <a:t>GitOps</a:t>
            </a:r>
            <a:r>
              <a:rPr lang="en-US" altLang="zh-CN" sz="4000" dirty="0"/>
              <a:t>(</a:t>
            </a:r>
            <a:r>
              <a:rPr lang="en-US" altLang="zh-CN" sz="4000" dirty="0" err="1"/>
              <a:t>ArgoCD</a:t>
            </a:r>
            <a:r>
              <a:rPr lang="en-US" altLang="zh-CN" sz="4000" dirty="0"/>
              <a:t>/</a:t>
            </a:r>
            <a:r>
              <a:rPr lang="en-US" altLang="zh-CN" sz="4000" dirty="0" err="1"/>
              <a:t>FluxCD</a:t>
            </a:r>
            <a:r>
              <a:rPr lang="en-US" altLang="zh-CN" sz="4000" dirty="0"/>
              <a:t>)</a:t>
            </a: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4000" dirty="0"/>
              <a:t>…</a:t>
            </a:r>
            <a:endParaRPr lang="en" altLang="zh-CN" sz="4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B790F8-542A-1D46-92F5-304DC9321AB9}"/>
              </a:ext>
            </a:extLst>
          </p:cNvPr>
          <p:cNvSpPr txBox="1"/>
          <p:nvPr/>
        </p:nvSpPr>
        <p:spPr>
          <a:xfrm>
            <a:off x="12192000" y="3819410"/>
            <a:ext cx="4911602" cy="8412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sz="4800" dirty="0"/>
              <a:t>Network Centric</a:t>
            </a:r>
            <a:endParaRPr kumimoji="0" lang="zh-CN" altLang="en-US" sz="4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765CE8-94B7-B642-AF7F-8761DB487CD3}"/>
              </a:ext>
            </a:extLst>
          </p:cNvPr>
          <p:cNvSpPr txBox="1"/>
          <p:nvPr/>
        </p:nvSpPr>
        <p:spPr>
          <a:xfrm>
            <a:off x="12192000" y="4960043"/>
            <a:ext cx="6432851" cy="379591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4000" dirty="0"/>
              <a:t>Cilium Mesh</a:t>
            </a: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4000" dirty="0" err="1"/>
              <a:t>Istio</a:t>
            </a:r>
            <a:r>
              <a:rPr lang="en" altLang="zh-CN" sz="4000" dirty="0"/>
              <a:t> Multi-Cluster</a:t>
            </a: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4000" b="0" dirty="0" err="1"/>
              <a:t>Linkerd</a:t>
            </a:r>
            <a:r>
              <a:rPr lang="en" altLang="zh-CN" sz="4000" b="0" dirty="0"/>
              <a:t> Service Mirroring</a:t>
            </a: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4000" b="0" dirty="0"/>
              <a:t>…</a:t>
            </a:r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325039225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92" y="525468"/>
            <a:ext cx="6532506" cy="6246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4">
            <a:alphaModFix amt="32524"/>
          </a:blip>
          <a:stretch>
            <a:fillRect/>
          </a:stretch>
        </p:blipFill>
        <p:spPr>
          <a:xfrm>
            <a:off x="1066800" y="12879492"/>
            <a:ext cx="21898417" cy="407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6" name="KubeSphere 历程回顾与未来展望"/>
          <p:cNvSpPr txBox="1"/>
          <p:nvPr/>
        </p:nvSpPr>
        <p:spPr>
          <a:xfrm>
            <a:off x="689892" y="1328837"/>
            <a:ext cx="5923096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 lang="en-US" altLang="zh-CN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Federation</a:t>
            </a:r>
            <a:r>
              <a:rPr lang="zh-CN" altLang="en-US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 </a:t>
            </a:r>
            <a:r>
              <a:rPr lang="en-US" altLang="zh-CN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V1</a:t>
            </a:r>
            <a:endParaRPr dirty="0">
              <a:latin typeface="苹方-简" panose="020B0400000000000000" charset="-122"/>
              <a:ea typeface="苹方-简" panose="020B0400000000000000" charset="-122"/>
              <a:cs typeface="苹方-简" panose="020B0400000000000000" charset="-122"/>
            </a:endParaRPr>
          </a:p>
        </p:txBody>
      </p:sp>
      <p:pic>
        <p:nvPicPr>
          <p:cNvPr id="131" name="图像" descr="图像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8809456" y="554149"/>
            <a:ext cx="5148225" cy="9007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274FBAF-AA49-5F4A-8DEB-87F10001D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7888" y="2603838"/>
            <a:ext cx="13416239" cy="965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0254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92" y="525468"/>
            <a:ext cx="6532506" cy="6246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4">
            <a:alphaModFix amt="32524"/>
          </a:blip>
          <a:stretch>
            <a:fillRect/>
          </a:stretch>
        </p:blipFill>
        <p:spPr>
          <a:xfrm>
            <a:off x="1066800" y="12879492"/>
            <a:ext cx="21898417" cy="407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6" name="KubeSphere 历程回顾与未来展望"/>
          <p:cNvSpPr txBox="1"/>
          <p:nvPr/>
        </p:nvSpPr>
        <p:spPr>
          <a:xfrm>
            <a:off x="566663" y="1385585"/>
            <a:ext cx="5923096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 lang="en-US" altLang="zh-CN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Federation</a:t>
            </a:r>
            <a:r>
              <a:rPr lang="zh-CN" altLang="en-US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 </a:t>
            </a:r>
            <a:r>
              <a:rPr lang="en-US" altLang="zh-CN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V1</a:t>
            </a:r>
            <a:endParaRPr dirty="0">
              <a:latin typeface="苹方-简" panose="020B0400000000000000" charset="-122"/>
              <a:ea typeface="苹方-简" panose="020B0400000000000000" charset="-122"/>
              <a:cs typeface="苹方-简" panose="020B0400000000000000" charset="-122"/>
            </a:endParaRPr>
          </a:p>
        </p:txBody>
      </p:sp>
      <p:pic>
        <p:nvPicPr>
          <p:cNvPr id="131" name="图像" descr="图像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8809456" y="554149"/>
            <a:ext cx="5148225" cy="9007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1DA1A2E-AC60-C84B-A8F7-806186C1C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698" y="2800836"/>
            <a:ext cx="7819399" cy="99125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3F410AD-EF68-844C-B0F2-53AC6C49FD3E}"/>
              </a:ext>
            </a:extLst>
          </p:cNvPr>
          <p:cNvSpPr txBox="1"/>
          <p:nvPr/>
        </p:nvSpPr>
        <p:spPr>
          <a:xfrm>
            <a:off x="13949027" y="4807583"/>
            <a:ext cx="5935920" cy="471924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额外的</a:t>
            </a:r>
            <a:r>
              <a:rPr lang="en-US" altLang="zh-CN" sz="4000" dirty="0"/>
              <a:t>API</a:t>
            </a:r>
            <a:r>
              <a:rPr lang="zh-CN" altLang="en-US" sz="4000" dirty="0"/>
              <a:t> </a:t>
            </a:r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Server</a:t>
            </a: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组件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571500" marR="0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GVK</a:t>
            </a: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绑定 兼容性不够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571500" marR="0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lang="zh-CN" altLang="en-US" sz="4000" dirty="0"/>
              <a:t>只支持部分资源联邦</a:t>
            </a:r>
            <a:endParaRPr lang="en-US" altLang="zh-CN" sz="4000" dirty="0"/>
          </a:p>
          <a:p>
            <a:pPr marL="571500" marR="0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基于</a:t>
            </a:r>
            <a:r>
              <a:rPr lang="en-US" altLang="zh-CN" sz="4000" dirty="0"/>
              <a:t>A</a:t>
            </a:r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nnotation</a:t>
            </a: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的分发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571500" marR="0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lang="en-US" altLang="zh-CN" sz="4000" dirty="0"/>
              <a:t>RBAC</a:t>
            </a:r>
            <a:r>
              <a:rPr lang="zh-CN" altLang="en-US" sz="4000" dirty="0"/>
              <a:t>设计之初未考虑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36614113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92" y="525468"/>
            <a:ext cx="6532506" cy="6246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4">
            <a:alphaModFix amt="32524"/>
          </a:blip>
          <a:stretch>
            <a:fillRect/>
          </a:stretch>
        </p:blipFill>
        <p:spPr>
          <a:xfrm>
            <a:off x="1066800" y="12879492"/>
            <a:ext cx="21898417" cy="407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6" name="KubeSphere 历程回顾与未来展望"/>
          <p:cNvSpPr txBox="1"/>
          <p:nvPr/>
        </p:nvSpPr>
        <p:spPr>
          <a:xfrm>
            <a:off x="689892" y="1441248"/>
            <a:ext cx="11190564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pPr algn="l"/>
            <a:r>
              <a:rPr lang="en-US" altLang="zh-CN" dirty="0" err="1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Kubefed</a:t>
            </a:r>
            <a:r>
              <a:rPr lang="en-US" altLang="zh-CN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(</a:t>
            </a:r>
            <a:r>
              <a:rPr lang="en-US" altLang="zh-CN" dirty="0" err="1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Crd</a:t>
            </a:r>
            <a:r>
              <a:rPr lang="en-US" altLang="zh-CN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 + Controller)</a:t>
            </a:r>
          </a:p>
        </p:txBody>
      </p:sp>
      <p:pic>
        <p:nvPicPr>
          <p:cNvPr id="131" name="图像" descr="图像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8809456" y="554149"/>
            <a:ext cx="5148225" cy="9007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D09DE92-B3A0-6D45-9ADB-1D75C1D39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5453" y="3245621"/>
            <a:ext cx="11273889" cy="845541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F100E0-5D80-4847-B4F4-909567985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13420" y="3245621"/>
            <a:ext cx="6433627" cy="828948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13933679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92" y="525468"/>
            <a:ext cx="6532506" cy="6246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4">
            <a:alphaModFix amt="32524"/>
          </a:blip>
          <a:stretch>
            <a:fillRect/>
          </a:stretch>
        </p:blipFill>
        <p:spPr>
          <a:xfrm>
            <a:off x="1066800" y="12879492"/>
            <a:ext cx="21898417" cy="4075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6" name="KubeSphere 历程回顾与未来展望"/>
          <p:cNvSpPr txBox="1"/>
          <p:nvPr/>
        </p:nvSpPr>
        <p:spPr>
          <a:xfrm>
            <a:off x="689892" y="1442137"/>
            <a:ext cx="6399188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 lang="en-US" altLang="zh-CN" dirty="0" err="1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Kubefed</a:t>
            </a:r>
            <a:r>
              <a:rPr lang="zh-CN" altLang="en-US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局限性</a:t>
            </a:r>
            <a:endParaRPr lang="en-US" altLang="zh-CN" dirty="0">
              <a:latin typeface="苹方-简" panose="020B0400000000000000" charset="-122"/>
              <a:ea typeface="苹方-简" panose="020B0400000000000000" charset="-122"/>
              <a:cs typeface="苹方-简" panose="020B0400000000000000" charset="-122"/>
            </a:endParaRPr>
          </a:p>
        </p:txBody>
      </p:sp>
      <p:pic>
        <p:nvPicPr>
          <p:cNvPr id="131" name="图像" descr="图像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8809456" y="554149"/>
            <a:ext cx="5148225" cy="9007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DDB8B55-6C1D-564D-99AB-33CC34BCE9B6}"/>
              </a:ext>
            </a:extLst>
          </p:cNvPr>
          <p:cNvSpPr txBox="1"/>
          <p:nvPr/>
        </p:nvSpPr>
        <p:spPr>
          <a:xfrm>
            <a:off x="3617875" y="3421162"/>
            <a:ext cx="12304650" cy="687367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indent="-571500" algn="l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sz="4000" dirty="0"/>
              <a:t>API</a:t>
            </a:r>
            <a:r>
              <a:rPr lang="zh-CN" altLang="en-US" sz="4000" dirty="0"/>
              <a:t> 定义复杂 容易出错</a:t>
            </a:r>
            <a:endParaRPr lang="en-US" altLang="zh-CN" sz="4000" dirty="0"/>
          </a:p>
          <a:p>
            <a:pPr marL="571500" indent="-571500" algn="l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sz="4000" dirty="0" err="1"/>
              <a:t>kubefedctl</a:t>
            </a:r>
            <a:r>
              <a:rPr lang="en-US" altLang="zh-CN" sz="4000" dirty="0"/>
              <a:t> join/unjoin</a:t>
            </a:r>
          </a:p>
          <a:p>
            <a:pPr marL="571500" indent="-571500" algn="l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sz="4000" dirty="0"/>
              <a:t>管控集群到托管集群要求网络可达</a:t>
            </a:r>
            <a:endParaRPr lang="en-US" altLang="zh-CN" sz="4000" dirty="0"/>
          </a:p>
          <a:p>
            <a:pPr marL="571500" indent="-571500" algn="l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sz="4000" dirty="0"/>
              <a:t>单集群到多集群需要改造</a:t>
            </a:r>
            <a:r>
              <a:rPr lang="en-US" altLang="zh-CN" sz="4000" dirty="0"/>
              <a:t>API</a:t>
            </a:r>
          </a:p>
          <a:p>
            <a:pPr marL="571500" indent="-571500" algn="l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sz="4000" dirty="0"/>
              <a:t>旧版本不支持联邦资源的状态收集</a:t>
            </a:r>
            <a:r>
              <a:rPr lang="en-US" altLang="zh-CN" sz="4000" dirty="0"/>
              <a:t>(</a:t>
            </a:r>
            <a:r>
              <a:rPr lang="zh-CN" altLang="en-US" sz="4000" dirty="0"/>
              <a:t>最新版本已支持</a:t>
            </a:r>
            <a:r>
              <a:rPr lang="en-US" altLang="zh-CN" sz="4000" dirty="0"/>
              <a:t>)</a:t>
            </a:r>
            <a:endParaRPr lang="zh-CN" altLang="en-US" sz="4000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0015370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4601</TotalTime>
  <Words>1395</Words>
  <Application>Microsoft Macintosh PowerPoint</Application>
  <PresentationFormat>自定义</PresentationFormat>
  <Paragraphs>77</Paragraphs>
  <Slides>25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苹方-简</vt:lpstr>
      <vt:lpstr>Noto Sans S Chinese Medium</vt:lpstr>
      <vt:lpstr>Helvetica Neue</vt:lpstr>
      <vt:lpstr>Helvetica Neue Light</vt:lpstr>
      <vt:lpstr>Helvetica Neue Medium</vt:lpstr>
      <vt:lpstr>Wingdings</vt:lpstr>
      <vt:lpstr>Black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swift lee</cp:lastModifiedBy>
  <cp:revision>84</cp:revision>
  <dcterms:created xsi:type="dcterms:W3CDTF">2021-05-07T03:37:16Z</dcterms:created>
  <dcterms:modified xsi:type="dcterms:W3CDTF">2021-05-20T06:39:39Z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2052-2.3.1.3761</vt:lpwstr>
  </property>
</Properties>
</file>